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31" r:id="rId2"/>
  </p:sldMasterIdLst>
  <p:notesMasterIdLst>
    <p:notesMasterId r:id="rId72"/>
  </p:notesMasterIdLst>
  <p:handoutMasterIdLst>
    <p:handoutMasterId r:id="rId73"/>
  </p:handoutMasterIdLst>
  <p:sldIdLst>
    <p:sldId id="328" r:id="rId3"/>
    <p:sldId id="327" r:id="rId4"/>
    <p:sldId id="275" r:id="rId5"/>
    <p:sldId id="299" r:id="rId6"/>
    <p:sldId id="288" r:id="rId7"/>
    <p:sldId id="267" r:id="rId8"/>
    <p:sldId id="291" r:id="rId9"/>
    <p:sldId id="270" r:id="rId10"/>
    <p:sldId id="274" r:id="rId11"/>
    <p:sldId id="300" r:id="rId12"/>
    <p:sldId id="301" r:id="rId13"/>
    <p:sldId id="258" r:id="rId14"/>
    <p:sldId id="265" r:id="rId15"/>
    <p:sldId id="257" r:id="rId16"/>
    <p:sldId id="264" r:id="rId17"/>
    <p:sldId id="259" r:id="rId18"/>
    <p:sldId id="263" r:id="rId19"/>
    <p:sldId id="261" r:id="rId20"/>
    <p:sldId id="262" r:id="rId21"/>
    <p:sldId id="268" r:id="rId22"/>
    <p:sldId id="302" r:id="rId23"/>
    <p:sldId id="272" r:id="rId24"/>
    <p:sldId id="278" r:id="rId25"/>
    <p:sldId id="279" r:id="rId26"/>
    <p:sldId id="280" r:id="rId27"/>
    <p:sldId id="290" r:id="rId28"/>
    <p:sldId id="292" r:id="rId29"/>
    <p:sldId id="318" r:id="rId30"/>
    <p:sldId id="319" r:id="rId31"/>
    <p:sldId id="321" r:id="rId32"/>
    <p:sldId id="320" r:id="rId33"/>
    <p:sldId id="322" r:id="rId34"/>
    <p:sldId id="303" r:id="rId35"/>
    <p:sldId id="269" r:id="rId36"/>
    <p:sldId id="293" r:id="rId37"/>
    <p:sldId id="294" r:id="rId38"/>
    <p:sldId id="297" r:id="rId39"/>
    <p:sldId id="295" r:id="rId40"/>
    <p:sldId id="296" r:id="rId41"/>
    <p:sldId id="276" r:id="rId42"/>
    <p:sldId id="314" r:id="rId43"/>
    <p:sldId id="315" r:id="rId44"/>
    <p:sldId id="316" r:id="rId45"/>
    <p:sldId id="317" r:id="rId46"/>
    <p:sldId id="277" r:id="rId47"/>
    <p:sldId id="324" r:id="rId48"/>
    <p:sldId id="323" r:id="rId49"/>
    <p:sldId id="325" r:id="rId50"/>
    <p:sldId id="326" r:id="rId51"/>
    <p:sldId id="308" r:id="rId52"/>
    <p:sldId id="304" r:id="rId53"/>
    <p:sldId id="309" r:id="rId54"/>
    <p:sldId id="285" r:id="rId55"/>
    <p:sldId id="286" r:id="rId56"/>
    <p:sldId id="310" r:id="rId57"/>
    <p:sldId id="311" r:id="rId58"/>
    <p:sldId id="312" r:id="rId59"/>
    <p:sldId id="313" r:id="rId60"/>
    <p:sldId id="307" r:id="rId61"/>
    <p:sldId id="281" r:id="rId62"/>
    <p:sldId id="282" r:id="rId63"/>
    <p:sldId id="283" r:id="rId64"/>
    <p:sldId id="289" r:id="rId65"/>
    <p:sldId id="284" r:id="rId66"/>
    <p:sldId id="287" r:id="rId67"/>
    <p:sldId id="271" r:id="rId68"/>
    <p:sldId id="306" r:id="rId69"/>
    <p:sldId id="305" r:id="rId70"/>
    <p:sldId id="298" r:id="rId7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818" autoAdjust="0"/>
  </p:normalViewPr>
  <p:slideViewPr>
    <p:cSldViewPr>
      <p:cViewPr varScale="1">
        <p:scale>
          <a:sx n="53" d="100"/>
          <a:sy n="53" d="100"/>
        </p:scale>
        <p:origin x="930" y="7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18435"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en-US"/>
          </a:p>
        </p:txBody>
      </p:sp>
      <p:sp>
        <p:nvSpPr>
          <p:cNvPr id="18436"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18437"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E004B98C-2C95-41FC-BE4C-B0BE01A3628F}" type="slidenum">
              <a:rPr lang="en-US" altLang="en-US"/>
              <a:pPr>
                <a:defRPr/>
              </a:pPr>
              <a:t>‹#›</a:t>
            </a:fld>
            <a:endParaRPr lang="en-US" altLang="en-US"/>
          </a:p>
        </p:txBody>
      </p:sp>
    </p:spTree>
    <p:extLst>
      <p:ext uri="{BB962C8B-B14F-4D97-AF65-F5344CB8AC3E}">
        <p14:creationId xmlns:p14="http://schemas.microsoft.com/office/powerpoint/2010/main" val="1845474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21507"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09104830-4F42-4FF5-973D-3139B4A831DC}" type="slidenum">
              <a:rPr lang="en-US" altLang="en-US"/>
              <a:pPr>
                <a:defRPr/>
              </a:pPr>
              <a:t>‹#›</a:t>
            </a:fld>
            <a:endParaRPr lang="en-US" altLang="en-US"/>
          </a:p>
        </p:txBody>
      </p:sp>
    </p:spTree>
    <p:extLst>
      <p:ext uri="{BB962C8B-B14F-4D97-AF65-F5344CB8AC3E}">
        <p14:creationId xmlns:p14="http://schemas.microsoft.com/office/powerpoint/2010/main" val="696209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jewishencyclopedia.com/contribs/209"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www.jewishencyclopedia.com/contribs/375"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D16AF97-7110-4310-82DB-BD06506DF77D}" type="slidenum">
              <a:rPr lang="en-US" altLang="en-US" smtClean="0">
                <a:solidFill>
                  <a:srgbClr val="000000"/>
                </a:solidFill>
                <a:latin typeface="Arial" panose="020B0604020202020204" pitchFamily="34" charset="0"/>
              </a:rPr>
              <a:pPr/>
              <a:t>1</a:t>
            </a:fld>
            <a:endParaRPr lang="en-US" altLang="en-US" smtClean="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1022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30C145B-4A95-400C-97DE-94B8266FABBF}" type="slidenum">
              <a:rPr lang="en-US" altLang="en-US" smtClean="0">
                <a:latin typeface="Arial" panose="020B0604020202020204" pitchFamily="34" charset="0"/>
              </a:rPr>
              <a:pPr/>
              <a:t>19</a:t>
            </a:fld>
            <a:endParaRPr lang="en-US" altLang="en-US" smtClean="0">
              <a:latin typeface="Arial" panose="020B0604020202020204"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4912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F3D28D7-E3AE-4EBD-8EE9-C790238B19A2}" type="slidenum">
              <a:rPr lang="en-US" altLang="en-US" smtClean="0">
                <a:latin typeface="Arial" panose="020B0604020202020204" pitchFamily="34" charset="0"/>
              </a:rPr>
              <a:pPr/>
              <a:t>20</a:t>
            </a:fld>
            <a:endParaRPr lang="en-US" altLang="en-US" smtClean="0">
              <a:latin typeface="Arial" panose="020B0604020202020204"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22550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E8E36AD-E352-4933-8C77-A9EEB7594F17}" type="slidenum">
              <a:rPr lang="en-US" altLang="en-US" smtClean="0">
                <a:latin typeface="Arial" panose="020B0604020202020204" pitchFamily="34" charset="0"/>
              </a:rPr>
              <a:pPr/>
              <a:t>21</a:t>
            </a:fld>
            <a:endParaRPr lang="en-US" altLang="en-US" smtClean="0">
              <a:latin typeface="Arial" panose="020B0604020202020204"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89869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fontAlgn="t">
              <a:defRPr/>
            </a:pPr>
            <a:r>
              <a:rPr lang="en-US" b="1" dirty="0" smtClean="0">
                <a:solidFill>
                  <a:schemeClr val="accent4">
                    <a:lumMod val="10000"/>
                  </a:schemeClr>
                </a:solidFill>
              </a:rPr>
              <a:t>MALACHI, BOOK OF. By: </a:t>
            </a:r>
            <a:r>
              <a:rPr lang="en-US" b="1" dirty="0" err="1" smtClean="0">
                <a:solidFill>
                  <a:schemeClr val="accent4">
                    <a:lumMod val="10000"/>
                  </a:schemeClr>
                </a:solidFill>
                <a:hlinkClick r:id="rId3"/>
              </a:rPr>
              <a:t>Isidore</a:t>
            </a:r>
            <a:r>
              <a:rPr lang="en-US" b="1" dirty="0" smtClean="0">
                <a:solidFill>
                  <a:schemeClr val="accent4">
                    <a:lumMod val="10000"/>
                  </a:schemeClr>
                </a:solidFill>
                <a:hlinkClick r:id="rId3"/>
              </a:rPr>
              <a:t> Singer</a:t>
            </a:r>
            <a:r>
              <a:rPr lang="en-US" b="1" dirty="0" smtClean="0">
                <a:solidFill>
                  <a:schemeClr val="accent4">
                    <a:lumMod val="10000"/>
                  </a:schemeClr>
                </a:solidFill>
              </a:rPr>
              <a:t>, </a:t>
            </a:r>
            <a:r>
              <a:rPr lang="en-US" b="1" u="sng" dirty="0" smtClean="0">
                <a:solidFill>
                  <a:schemeClr val="accent4">
                    <a:lumMod val="10000"/>
                  </a:schemeClr>
                </a:solidFill>
                <a:hlinkClick r:id="rId4"/>
              </a:rPr>
              <a:t>Adolf </a:t>
            </a:r>
            <a:r>
              <a:rPr lang="en-US" b="1" u="sng" dirty="0" err="1" smtClean="0">
                <a:solidFill>
                  <a:schemeClr val="accent4">
                    <a:lumMod val="10000"/>
                  </a:schemeClr>
                </a:solidFill>
                <a:hlinkClick r:id="rId4"/>
              </a:rPr>
              <a:t>Guttmache</a:t>
            </a:r>
            <a:endParaRPr lang="en-US" b="1" dirty="0" smtClean="0">
              <a:solidFill>
                <a:schemeClr val="accent4">
                  <a:lumMod val="10000"/>
                </a:schemeClr>
              </a:solidFill>
            </a:endParaRPr>
          </a:p>
          <a:p>
            <a:pPr>
              <a:defRPr/>
            </a:pPr>
            <a:r>
              <a:rPr lang="en-US" b="1" dirty="0" smtClean="0">
                <a:solidFill>
                  <a:schemeClr val="accent4">
                    <a:lumMod val="10000"/>
                  </a:schemeClr>
                </a:solidFill>
              </a:rPr>
              <a:t>http://www.jewishencyclopedia.com/articles/10321-malachi-book-of</a:t>
            </a:r>
            <a:endParaRPr lang="en-US" b="1" dirty="0">
              <a:solidFill>
                <a:schemeClr val="accent4">
                  <a:lumMod val="10000"/>
                </a:schemeClr>
              </a:solidFill>
            </a:endParaRPr>
          </a:p>
        </p:txBody>
      </p:sp>
      <p:sp>
        <p:nvSpPr>
          <p:cNvPr id="512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5358959-F3B7-449E-A068-D6A1DBBA951C}" type="slidenum">
              <a:rPr lang="en-US" altLang="en-US" smtClean="0">
                <a:latin typeface="Arial" panose="020B0604020202020204" pitchFamily="34" charset="0"/>
              </a:rPr>
              <a:pPr/>
              <a:t>22</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872045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7 Floyd, The (</a:t>
            </a:r>
            <a:r>
              <a:rPr lang="he-IL" altLang="en-US" smtClean="0">
                <a:latin typeface="Arial" panose="020B0604020202020204" pitchFamily="34" charset="0"/>
              </a:rPr>
              <a:t>מַשָּׂא</a:t>
            </a:r>
            <a:r>
              <a:rPr lang="en-US" altLang="en-US" smtClean="0">
                <a:latin typeface="Arial" panose="020B0604020202020204" pitchFamily="34" charset="0"/>
              </a:rPr>
              <a:t> maśśāʾ) as a Type of Prophetic Book, 409.</a:t>
            </a:r>
          </a:p>
          <a:p>
            <a:r>
              <a:rPr lang="en-US" altLang="en-US" smtClean="0">
                <a:latin typeface="Arial" panose="020B0604020202020204" pitchFamily="34" charset="0"/>
              </a:rPr>
              <a:t> Richard A. Taylor and E. Ray Clendenen, Haggai, Malachi, vol. 21A, The New American Commentary (Nashville: Broadman &amp; Holman Publishers, 2004), 242.</a:t>
            </a:r>
          </a:p>
          <a:p>
            <a:endParaRPr lang="en-US" altLang="en-US" smtClean="0">
              <a:latin typeface="Arial" panose="020B0604020202020204" pitchFamily="34" charset="0"/>
            </a:endParaRPr>
          </a:p>
          <a:p>
            <a:endParaRPr lang="en-US" altLang="en-US" smtClean="0">
              <a:latin typeface="Arial" panose="020B0604020202020204" pitchFamily="34" charset="0"/>
            </a:endParaRPr>
          </a:p>
          <a:p>
            <a:endParaRPr lang="en-US" altLang="en-US" smtClean="0">
              <a:latin typeface="Arial" panose="020B0604020202020204" pitchFamily="34" charset="0"/>
            </a:endParaRPr>
          </a:p>
        </p:txBody>
      </p:sp>
      <p:sp>
        <p:nvSpPr>
          <p:cNvPr id="532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4C47666-8F58-4B3E-B7CD-0E0703D03201}" type="slidenum">
              <a:rPr lang="en-US" altLang="en-US" smtClean="0">
                <a:latin typeface="Arial" panose="020B0604020202020204" pitchFamily="34" charset="0"/>
              </a:rPr>
              <a:pPr/>
              <a:t>23</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004663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7 Floyd, The </a:t>
            </a:r>
            <a:r>
              <a:rPr lang="he-IL" altLang="en-US" smtClean="0">
                <a:latin typeface="Arial" panose="020B0604020202020204" pitchFamily="34" charset="0"/>
              </a:rPr>
              <a:t>מַשָּׂא (</a:t>
            </a:r>
            <a:r>
              <a:rPr lang="en-US" altLang="en-US" smtClean="0">
                <a:latin typeface="Arial" panose="020B0604020202020204" pitchFamily="34" charset="0"/>
              </a:rPr>
              <a:t> maśśāʾ) as a Type of Prophetic Book, 409.</a:t>
            </a:r>
          </a:p>
          <a:p>
            <a:r>
              <a:rPr lang="en-US" altLang="en-US" smtClean="0">
                <a:latin typeface="Arial" panose="020B0604020202020204" pitchFamily="34" charset="0"/>
              </a:rPr>
              <a:t> Richard A. Taylor and E. Ray Clendenen, Haggai, Malachi, vol. 21A, The New American Commentary (Nashville: Broadman &amp; Holman Publishers, 2004), 242.</a:t>
            </a:r>
          </a:p>
          <a:p>
            <a:endParaRPr lang="en-US" altLang="en-US" smtClean="0">
              <a:latin typeface="Arial" panose="020B0604020202020204" pitchFamily="34" charset="0"/>
            </a:endParaRPr>
          </a:p>
          <a:p>
            <a:endParaRPr lang="en-US" altLang="en-US" smtClean="0">
              <a:latin typeface="Arial" panose="020B0604020202020204" pitchFamily="34" charset="0"/>
            </a:endParaRPr>
          </a:p>
          <a:p>
            <a:endParaRPr lang="en-US" altLang="en-US" smtClean="0">
              <a:latin typeface="Arial" panose="020B0604020202020204" pitchFamily="34" charset="0"/>
            </a:endParaRPr>
          </a:p>
        </p:txBody>
      </p:sp>
      <p:sp>
        <p:nvSpPr>
          <p:cNvPr id="553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2B7C853-FA92-4F7D-A50D-D52A897AB29D}" type="slidenum">
              <a:rPr lang="en-US" altLang="en-US" smtClean="0">
                <a:latin typeface="Arial" panose="020B0604020202020204" pitchFamily="34" charset="0"/>
              </a:rPr>
              <a:pPr/>
              <a:t>24</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49240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7 Floyd, The </a:t>
            </a:r>
            <a:r>
              <a:rPr lang="he-IL" altLang="en-US" smtClean="0">
                <a:latin typeface="Arial" panose="020B0604020202020204" pitchFamily="34" charset="0"/>
              </a:rPr>
              <a:t>מַשָּׂא (</a:t>
            </a:r>
            <a:r>
              <a:rPr lang="en-US" altLang="en-US" smtClean="0">
                <a:latin typeface="Arial" panose="020B0604020202020204" pitchFamily="34" charset="0"/>
              </a:rPr>
              <a:t> maśśāʾ) as a Type of Prophetic Book, 409.</a:t>
            </a:r>
          </a:p>
          <a:p>
            <a:r>
              <a:rPr lang="en-US" altLang="en-US" smtClean="0">
                <a:latin typeface="Arial" panose="020B0604020202020204" pitchFamily="34" charset="0"/>
              </a:rPr>
              <a:t> Richard A. Taylor and E. Ray Clendenen, Haggai, Malachi, vol. 21A, The New American Commentary (Nashville: Broadman &amp; Holman Publishers, 2004), 242.</a:t>
            </a:r>
          </a:p>
          <a:p>
            <a:endParaRPr lang="en-US" altLang="en-US" smtClean="0">
              <a:latin typeface="Arial" panose="020B0604020202020204" pitchFamily="34" charset="0"/>
            </a:endParaRPr>
          </a:p>
          <a:p>
            <a:endParaRPr lang="en-US" altLang="en-US" smtClean="0">
              <a:latin typeface="Arial" panose="020B0604020202020204" pitchFamily="34" charset="0"/>
            </a:endParaRPr>
          </a:p>
          <a:p>
            <a:endParaRPr lang="en-US" altLang="en-US" smtClean="0">
              <a:latin typeface="Arial" panose="020B0604020202020204" pitchFamily="34" charset="0"/>
            </a:endParaRPr>
          </a:p>
        </p:txBody>
      </p:sp>
      <p:sp>
        <p:nvSpPr>
          <p:cNvPr id="573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7CB9CBA-DCEC-451E-ADBD-B0DC8F92B7AA}" type="slidenum">
              <a:rPr lang="en-US" altLang="en-US" smtClean="0">
                <a:latin typeface="Arial" panose="020B0604020202020204" pitchFamily="34" charset="0"/>
              </a:rPr>
              <a:pPr/>
              <a:t>25</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762513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en-US" smtClean="0">
                <a:latin typeface="Arial" panose="020B0604020202020204" pitchFamily="34" charset="0"/>
              </a:rPr>
              <a:t>*Mal. 1:4,6,8,9,10,11,13,14;</a:t>
            </a:r>
          </a:p>
          <a:p>
            <a:r>
              <a:rPr lang="de-DE" altLang="en-US" smtClean="0">
                <a:latin typeface="Arial" panose="020B0604020202020204" pitchFamily="34" charset="0"/>
              </a:rPr>
              <a:t> Mal. 2:2,4,7,8,12,16;</a:t>
            </a:r>
          </a:p>
          <a:p>
            <a:r>
              <a:rPr lang="de-DE" altLang="en-US" smtClean="0">
                <a:latin typeface="Arial" panose="020B0604020202020204" pitchFamily="34" charset="0"/>
              </a:rPr>
              <a:t> Mal. 3:1,5,7,10,11,12,14, 17; </a:t>
            </a:r>
          </a:p>
          <a:p>
            <a:r>
              <a:rPr lang="de-DE" altLang="en-US" smtClean="0">
                <a:latin typeface="Arial" panose="020B0604020202020204" pitchFamily="34" charset="0"/>
              </a:rPr>
              <a:t> Mal. 4:1, 3</a:t>
            </a:r>
          </a:p>
          <a:p>
            <a:endParaRPr lang="en-US" altLang="en-US" smtClean="0">
              <a:latin typeface="Arial" panose="020B0604020202020204" pitchFamily="34" charset="0"/>
            </a:endParaRPr>
          </a:p>
        </p:txBody>
      </p:sp>
      <p:sp>
        <p:nvSpPr>
          <p:cNvPr id="614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7343D8A-C2CE-4FFE-8947-DCDBAB15A4FC}" type="slidenum">
              <a:rPr lang="en-US" altLang="en-US" smtClean="0">
                <a:latin typeface="Arial" panose="020B0604020202020204" pitchFamily="34" charset="0"/>
              </a:rPr>
              <a:pPr/>
              <a:t>28</a:t>
            </a:fld>
            <a:endParaRPr lang="en-US" altLang="en-US" smtClean="0">
              <a:latin typeface="Arial" panose="020B0604020202020204" pitchFamily="34" charset="0"/>
            </a:endParaRPr>
          </a:p>
        </p:txBody>
      </p:sp>
    </p:spTree>
    <p:extLst>
      <p:ext uri="{BB962C8B-B14F-4D97-AF65-F5344CB8AC3E}">
        <p14:creationId xmlns:p14="http://schemas.microsoft.com/office/powerpoint/2010/main" val="945145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en-US" smtClean="0">
                <a:latin typeface="Arial" panose="020B0604020202020204" pitchFamily="34" charset="0"/>
              </a:rPr>
              <a:t>*Mal. 1:4,6,8,9,10,11,13,14;</a:t>
            </a:r>
          </a:p>
          <a:p>
            <a:r>
              <a:rPr lang="de-DE" altLang="en-US" smtClean="0">
                <a:latin typeface="Arial" panose="020B0604020202020204" pitchFamily="34" charset="0"/>
              </a:rPr>
              <a:t> Mal. 2:2,4,7,8,16;</a:t>
            </a:r>
          </a:p>
          <a:p>
            <a:r>
              <a:rPr lang="de-DE" altLang="en-US" smtClean="0">
                <a:latin typeface="Arial" panose="020B0604020202020204" pitchFamily="34" charset="0"/>
              </a:rPr>
              <a:t> Mal. 3:1,5,7,10,11,12,14, 17; </a:t>
            </a:r>
          </a:p>
          <a:p>
            <a:r>
              <a:rPr lang="de-DE" altLang="en-US" smtClean="0">
                <a:latin typeface="Arial" panose="020B0604020202020204" pitchFamily="34" charset="0"/>
              </a:rPr>
              <a:t> Mal. 4:1, 3</a:t>
            </a:r>
          </a:p>
          <a:p>
            <a:endParaRPr lang="en-US" altLang="en-US" smtClean="0">
              <a:latin typeface="Arial" panose="020B0604020202020204" pitchFamily="34" charset="0"/>
            </a:endParaRPr>
          </a:p>
        </p:txBody>
      </p:sp>
      <p:sp>
        <p:nvSpPr>
          <p:cNvPr id="634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F018E94-A01A-46CE-A4AB-D4C8FAFFDEE7}" type="slidenum">
              <a:rPr lang="en-US" altLang="en-US" smtClean="0">
                <a:latin typeface="Arial" panose="020B0604020202020204" pitchFamily="34" charset="0"/>
              </a:rPr>
              <a:pPr/>
              <a:t>29</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035475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Mal. 1:9</a:t>
            </a:r>
          </a:p>
          <a:p>
            <a:r>
              <a:rPr lang="en-US" altLang="en-US" smtClean="0">
                <a:latin typeface="Arial" panose="020B0604020202020204" pitchFamily="34" charset="0"/>
              </a:rPr>
              <a:t>Mal. 2:10, 15,16</a:t>
            </a:r>
          </a:p>
          <a:p>
            <a:r>
              <a:rPr lang="en-US" altLang="en-US" smtClean="0">
                <a:latin typeface="Arial" panose="020B0604020202020204" pitchFamily="34" charset="0"/>
              </a:rPr>
              <a:t>Mal. 3:8, 14,15,18</a:t>
            </a:r>
          </a:p>
          <a:p>
            <a:endParaRPr lang="en-US" altLang="en-US" smtClean="0">
              <a:latin typeface="Arial" panose="020B0604020202020204" pitchFamily="34" charset="0"/>
            </a:endParaRPr>
          </a:p>
        </p:txBody>
      </p:sp>
      <p:sp>
        <p:nvSpPr>
          <p:cNvPr id="655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146326D-531E-4DA8-9BE9-29D35EB3F444}" type="slidenum">
              <a:rPr lang="en-US" altLang="en-US" smtClean="0">
                <a:latin typeface="Arial" panose="020B0604020202020204" pitchFamily="34" charset="0"/>
              </a:rPr>
              <a:pPr/>
              <a:t>30</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006625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9104830-4F42-4FF5-973D-3139B4A831DC}" type="slidenum">
              <a:rPr lang="en-US" altLang="en-US" smtClean="0"/>
              <a:pPr>
                <a:defRPr/>
              </a:pPr>
              <a:t>6</a:t>
            </a:fld>
            <a:endParaRPr lang="en-US" altLang="en-US"/>
          </a:p>
        </p:txBody>
      </p:sp>
    </p:spTree>
    <p:extLst>
      <p:ext uri="{BB962C8B-B14F-4D97-AF65-F5344CB8AC3E}">
        <p14:creationId xmlns:p14="http://schemas.microsoft.com/office/powerpoint/2010/main" val="5909125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Mal. 1:9</a:t>
            </a:r>
          </a:p>
          <a:p>
            <a:r>
              <a:rPr lang="en-US" altLang="en-US" smtClean="0">
                <a:latin typeface="Arial" panose="020B0604020202020204" pitchFamily="34" charset="0"/>
              </a:rPr>
              <a:t>Mal. 2:10, 15,16</a:t>
            </a:r>
          </a:p>
          <a:p>
            <a:r>
              <a:rPr lang="en-US" altLang="en-US" smtClean="0">
                <a:latin typeface="Arial" panose="020B0604020202020204" pitchFamily="34" charset="0"/>
              </a:rPr>
              <a:t>Mal. 3:8, 14,15,18</a:t>
            </a:r>
          </a:p>
          <a:p>
            <a:endParaRPr lang="en-US" altLang="en-US" smtClean="0">
              <a:latin typeface="Arial" panose="020B0604020202020204" pitchFamily="34" charset="0"/>
            </a:endParaRPr>
          </a:p>
        </p:txBody>
      </p:sp>
      <p:sp>
        <p:nvSpPr>
          <p:cNvPr id="6758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0074046-0A06-4F7B-9B51-9BEEFCD96776}" type="slidenum">
              <a:rPr lang="en-US" altLang="en-US" smtClean="0">
                <a:latin typeface="Arial" panose="020B0604020202020204" pitchFamily="34" charset="0"/>
              </a:rPr>
              <a:pPr/>
              <a:t>31</a:t>
            </a:fld>
            <a:endParaRPr lang="en-US" altLang="en-US" smtClean="0">
              <a:latin typeface="Arial" panose="020B0604020202020204" pitchFamily="34" charset="0"/>
            </a:endParaRPr>
          </a:p>
        </p:txBody>
      </p:sp>
    </p:spTree>
    <p:extLst>
      <p:ext uri="{BB962C8B-B14F-4D97-AF65-F5344CB8AC3E}">
        <p14:creationId xmlns:p14="http://schemas.microsoft.com/office/powerpoint/2010/main" val="4131751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*Servant appears as a noun in 1:6 and 4:4</a:t>
            </a:r>
          </a:p>
          <a:p>
            <a:r>
              <a:rPr lang="en-US" altLang="en-US" smtClean="0">
                <a:latin typeface="Arial" panose="020B0604020202020204" pitchFamily="34" charset="0"/>
              </a:rPr>
              <a:t> To serve appears as an Infinitive Construct in 3:14</a:t>
            </a:r>
          </a:p>
          <a:p>
            <a:r>
              <a:rPr lang="en-US" altLang="en-US" smtClean="0">
                <a:latin typeface="Arial" panose="020B0604020202020204" pitchFamily="34" charset="0"/>
              </a:rPr>
              <a:t> The one serving as an Active Participle in 3:17, 3:18a</a:t>
            </a:r>
          </a:p>
          <a:p>
            <a:r>
              <a:rPr lang="en-US" altLang="en-US" smtClean="0">
                <a:latin typeface="Arial" panose="020B0604020202020204" pitchFamily="34" charset="0"/>
              </a:rPr>
              <a:t> Does not serve as an Perfect verb with a 3</a:t>
            </a:r>
            <a:r>
              <a:rPr lang="en-US" altLang="en-US" baseline="30000" smtClean="0">
                <a:latin typeface="Arial" panose="020B0604020202020204" pitchFamily="34" charset="0"/>
              </a:rPr>
              <a:t>rd</a:t>
            </a:r>
            <a:r>
              <a:rPr lang="en-US" altLang="en-US" smtClean="0">
                <a:latin typeface="Arial" panose="020B0604020202020204" pitchFamily="34" charset="0"/>
              </a:rPr>
              <a:t> masculine singular pronoun 3:18b</a:t>
            </a:r>
          </a:p>
          <a:p>
            <a:endParaRPr lang="en-US" altLang="en-US" smtClean="0">
              <a:latin typeface="Arial" panose="020B0604020202020204" pitchFamily="34" charset="0"/>
            </a:endParaRPr>
          </a:p>
          <a:p>
            <a:endParaRPr lang="en-US" altLang="en-US" smtClean="0">
              <a:latin typeface="Arial" panose="020B0604020202020204" pitchFamily="34" charset="0"/>
            </a:endParaRPr>
          </a:p>
        </p:txBody>
      </p:sp>
      <p:sp>
        <p:nvSpPr>
          <p:cNvPr id="6963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08BCF09-87D7-476C-9C0C-6D55EDB3FF0E}" type="slidenum">
              <a:rPr lang="en-US" altLang="en-US" smtClean="0">
                <a:latin typeface="Arial" panose="020B0604020202020204" pitchFamily="34" charset="0"/>
              </a:rPr>
              <a:pPr/>
              <a:t>32</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6217098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u="sng" dirty="0" smtClean="0">
                <a:latin typeface="Arial" panose="020B0604020202020204" pitchFamily="34" charset="0"/>
              </a:rPr>
              <a:t>The Lord’s role </a:t>
            </a:r>
            <a:r>
              <a:rPr lang="en-US" altLang="en-US" dirty="0" smtClean="0">
                <a:latin typeface="Arial" panose="020B0604020202020204" pitchFamily="34" charset="0"/>
              </a:rPr>
              <a:t>is to give His Law (Torah) to His priests (the Levites), which He did through Moses on Mt. Sinai. The Lord also sought to bless His people as they hearkened to His voice, obeyed His commands, and kept His covenant.</a:t>
            </a:r>
          </a:p>
          <a:p>
            <a:endParaRPr lang="en-US" altLang="en-US" dirty="0" smtClean="0">
              <a:latin typeface="Arial" panose="020B0604020202020204" pitchFamily="34" charset="0"/>
            </a:endParaRPr>
          </a:p>
          <a:p>
            <a:r>
              <a:rPr lang="en-US" altLang="en-US" b="1" u="sng" dirty="0" smtClean="0">
                <a:latin typeface="Arial" panose="020B0604020202020204" pitchFamily="34" charset="0"/>
              </a:rPr>
              <a:t>The priests’ role </a:t>
            </a:r>
            <a:r>
              <a:rPr lang="en-US" altLang="en-US" dirty="0" smtClean="0">
                <a:latin typeface="Arial" panose="020B0604020202020204" pitchFamily="34" charset="0"/>
              </a:rPr>
              <a:t>was two-fold. They were to represent Holy God to Sinful People and Sinful People to Holy God. They represented Holy God to sinful people by instructing them in truth (Mal. 2:4-8). The priests represent Sinful People to Holy God through the offering of Sacrifices to atone for their sins.</a:t>
            </a:r>
          </a:p>
          <a:p>
            <a:endParaRPr lang="en-US" altLang="en-US" dirty="0" smtClean="0">
              <a:latin typeface="Arial" panose="020B0604020202020204" pitchFamily="34" charset="0"/>
            </a:endParaRPr>
          </a:p>
          <a:p>
            <a:r>
              <a:rPr lang="en-US" altLang="en-US" b="1" u="sng" dirty="0" smtClean="0">
                <a:latin typeface="Arial" panose="020B0604020202020204" pitchFamily="34" charset="0"/>
              </a:rPr>
              <a:t>The People’s role</a:t>
            </a:r>
            <a:r>
              <a:rPr lang="en-US" altLang="en-US" dirty="0" smtClean="0">
                <a:latin typeface="Arial" panose="020B0604020202020204" pitchFamily="34" charset="0"/>
              </a:rPr>
              <a:t> was to seek “instruction” (Torah) from the priest’s mouth, to live in accordance with God’s Word, and to bring acceptable sacrifices to the Lord. The people’s lives were to be characterized by holy and righteous living, two intertwined concepts. Righteousness in the Hebrew understanding was a deliberate, volitional conformity to God’s way, will, and Word. When a person chose to conform their lives to God’s standards, that person was said to be “righteous” or in right standing with the Lord. The result or characteristic of righteousness is holiness. The people were to serve as a “kingdom of priests” to the rest of the world, living holy lives in the process (Exod. 19:4-6).</a:t>
            </a:r>
            <a:endParaRPr lang="en-US" altLang="en-US" b="1" u="sng" dirty="0" smtClean="0">
              <a:latin typeface="Arial" panose="020B0604020202020204" pitchFamily="34" charset="0"/>
            </a:endParaRPr>
          </a:p>
        </p:txBody>
      </p:sp>
      <p:sp>
        <p:nvSpPr>
          <p:cNvPr id="716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2CDD0EF-C751-488B-8DED-94A8BFA3138E}" type="slidenum">
              <a:rPr lang="en-US" altLang="en-US" smtClean="0">
                <a:latin typeface="Arial" panose="020B0604020202020204" pitchFamily="34" charset="0"/>
              </a:rPr>
              <a:pPr/>
              <a:t>33</a:t>
            </a:fld>
            <a:endParaRPr lang="en-US" altLang="en-US" smtClean="0">
              <a:latin typeface="Arial" panose="020B0604020202020204" pitchFamily="34" charset="0"/>
            </a:endParaRPr>
          </a:p>
        </p:txBody>
      </p:sp>
    </p:spTree>
    <p:extLst>
      <p:ext uri="{BB962C8B-B14F-4D97-AF65-F5344CB8AC3E}">
        <p14:creationId xmlns:p14="http://schemas.microsoft.com/office/powerpoint/2010/main" val="9317026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generation</a:t>
            </a:r>
            <a:r>
              <a:rPr lang="en-US" baseline="0" dirty="0" smtClean="0"/>
              <a:t> of Hebrew slaves, once freed, chose not to serve and worship the Lord. Though He had delivered them from Egyptian bondage, they never entered His rest (salvation) Hebrews 3:11,18; 4:1,3,5,8,9,10,11.</a:t>
            </a:r>
          </a:p>
          <a:p>
            <a:r>
              <a:rPr lang="en-US" baseline="0" dirty="0" smtClean="0"/>
              <a:t>In other words, it is possible for God to deliver someone from something, and still, that person does not </a:t>
            </a:r>
            <a:r>
              <a:rPr lang="en-US" baseline="0" smtClean="0"/>
              <a:t>get saved.</a:t>
            </a:r>
            <a:endParaRPr lang="en-US" dirty="0"/>
          </a:p>
        </p:txBody>
      </p:sp>
      <p:sp>
        <p:nvSpPr>
          <p:cNvPr id="4" name="Slide Number Placeholder 3"/>
          <p:cNvSpPr>
            <a:spLocks noGrp="1"/>
          </p:cNvSpPr>
          <p:nvPr>
            <p:ph type="sldNum" sz="quarter" idx="10"/>
          </p:nvPr>
        </p:nvSpPr>
        <p:spPr/>
        <p:txBody>
          <a:bodyPr/>
          <a:lstStyle/>
          <a:p>
            <a:pPr>
              <a:defRPr/>
            </a:pPr>
            <a:fld id="{09104830-4F42-4FF5-973D-3139B4A831DC}" type="slidenum">
              <a:rPr lang="en-US" altLang="en-US" smtClean="0"/>
              <a:pPr>
                <a:defRPr/>
              </a:pPr>
              <a:t>35</a:t>
            </a:fld>
            <a:endParaRPr lang="en-US" altLang="en-US"/>
          </a:p>
        </p:txBody>
      </p:sp>
    </p:spTree>
    <p:extLst>
      <p:ext uri="{BB962C8B-B14F-4D97-AF65-F5344CB8AC3E}">
        <p14:creationId xmlns:p14="http://schemas.microsoft.com/office/powerpoint/2010/main" val="27220514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Acting faithlessly or breaking faith </a:t>
            </a:r>
            <a:r>
              <a:rPr lang="en-US" altLang="en-US" b="1" i="1" smtClean="0">
                <a:latin typeface="Arial" panose="020B0604020202020204" pitchFamily="34" charset="0"/>
              </a:rPr>
              <a:t>bagad</a:t>
            </a:r>
            <a:r>
              <a:rPr lang="en-US" altLang="en-US" smtClean="0">
                <a:latin typeface="Arial" panose="020B0604020202020204" pitchFamily="34" charset="0"/>
              </a:rPr>
              <a:t> in Hebrew </a:t>
            </a:r>
            <a:r>
              <a:rPr lang="he-IL" altLang="en-US" b="1" smtClean="0">
                <a:latin typeface="Arial" panose="020B0604020202020204" pitchFamily="34" charset="0"/>
              </a:rPr>
              <a:t>בּגד</a:t>
            </a:r>
            <a:endParaRPr lang="en-US" altLang="en-US" b="1" smtClean="0">
              <a:latin typeface="Arial" panose="020B0604020202020204" pitchFamily="34" charset="0"/>
            </a:endParaRPr>
          </a:p>
          <a:p>
            <a:r>
              <a:rPr lang="en-US" altLang="en-US" b="1" i="1" smtClean="0">
                <a:latin typeface="Arial" panose="020B0604020202020204" pitchFamily="34" charset="0"/>
              </a:rPr>
              <a:t>Bagad</a:t>
            </a:r>
            <a:r>
              <a:rPr lang="en-US" altLang="en-US" smtClean="0">
                <a:latin typeface="Arial" panose="020B0604020202020204" pitchFamily="34" charset="0"/>
              </a:rPr>
              <a:t> in Malachi: Mal. 2:10,11,14,15,16</a:t>
            </a:r>
          </a:p>
          <a:p>
            <a:endParaRPr lang="en-US" altLang="en-US" smtClean="0">
              <a:latin typeface="Arial" panose="020B0604020202020204" pitchFamily="34" charset="0"/>
            </a:endParaRPr>
          </a:p>
        </p:txBody>
      </p:sp>
      <p:sp>
        <p:nvSpPr>
          <p:cNvPr id="860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5D64A55-B5A4-4339-AD96-A6497D3E9062}" type="slidenum">
              <a:rPr lang="en-US" altLang="en-US" smtClean="0">
                <a:latin typeface="Arial" panose="020B0604020202020204" pitchFamily="34" charset="0"/>
              </a:rPr>
              <a:pPr/>
              <a:t>46</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7815515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Joyce G. Baldwin, Haggai, Zechariah and Malachi: An Introduction and Commentary, vol. 28, Tyndale Old Testament Commentaries (Downers Grove, IL: InterVarsity Press, 1972), 273.</a:t>
            </a:r>
          </a:p>
          <a:p>
            <a:endParaRPr lang="en-US" altLang="en-US" smtClean="0">
              <a:latin typeface="Arial" panose="020B0604020202020204" pitchFamily="34" charset="0"/>
            </a:endParaRPr>
          </a:p>
        </p:txBody>
      </p:sp>
      <p:sp>
        <p:nvSpPr>
          <p:cNvPr id="921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85FAE56-4FC0-4953-9E46-EF9AB224D5DF}" type="slidenum">
              <a:rPr lang="en-US" altLang="en-US" smtClean="0">
                <a:latin typeface="Arial" panose="020B0604020202020204" pitchFamily="34" charset="0"/>
              </a:rPr>
              <a:pPr/>
              <a:t>51</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8791683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421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A29DC00-E1D6-4F07-8F5E-B307AFFA7DAE}" type="slidenum">
              <a:rPr lang="en-US" altLang="en-US" smtClean="0">
                <a:latin typeface="Arial" panose="020B0604020202020204" pitchFamily="34" charset="0"/>
              </a:rPr>
              <a:pPr/>
              <a:t>52</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270806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Richard A. Taylor and E. Ray Clendenen, </a:t>
            </a:r>
            <a:r>
              <a:rPr lang="en-US" altLang="en-US" i="1" smtClean="0">
                <a:latin typeface="Arial" panose="020B0604020202020204" pitchFamily="34" charset="0"/>
              </a:rPr>
              <a:t>Haggai, Malachi</a:t>
            </a:r>
            <a:r>
              <a:rPr lang="en-US" altLang="en-US" smtClean="0">
                <a:latin typeface="Arial" panose="020B0604020202020204" pitchFamily="34" charset="0"/>
              </a:rPr>
              <a:t>, vol. 21A, The New American Commentary (Nashville: Broadman &amp; Holman Publishers, 2004), 443–444.</a:t>
            </a:r>
          </a:p>
          <a:p>
            <a:endParaRPr lang="en-US" altLang="en-US" smtClean="0">
              <a:latin typeface="Arial" panose="020B0604020202020204" pitchFamily="34" charset="0"/>
            </a:endParaRPr>
          </a:p>
        </p:txBody>
      </p:sp>
      <p:sp>
        <p:nvSpPr>
          <p:cNvPr id="1054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E5BE89E-6911-4285-B4C3-C04B85D99EC4}" type="slidenum">
              <a:rPr lang="en-US" altLang="en-US" smtClean="0">
                <a:latin typeface="Arial" panose="020B0604020202020204" pitchFamily="34" charset="0"/>
              </a:rPr>
              <a:pPr/>
              <a:t>62</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3707951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This list was inspired by the NAC commentary </a:t>
            </a:r>
            <a:r>
              <a:rPr lang="en-US" altLang="en-US" i="1" smtClean="0">
                <a:latin typeface="Arial" panose="020B0604020202020204" pitchFamily="34" charset="0"/>
              </a:rPr>
              <a:t>ad loc.</a:t>
            </a:r>
          </a:p>
        </p:txBody>
      </p:sp>
      <p:sp>
        <p:nvSpPr>
          <p:cNvPr id="1075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E1471E4-084E-4C81-B414-37F5156B8FF4}" type="slidenum">
              <a:rPr lang="en-US" altLang="en-US" smtClean="0">
                <a:latin typeface="Arial" panose="020B0604020202020204" pitchFamily="34" charset="0"/>
              </a:rPr>
              <a:pPr/>
              <a:t>63</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3285530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Richard A. Taylor and E. Ray Clendenen, </a:t>
            </a:r>
            <a:r>
              <a:rPr lang="en-US" altLang="en-US" i="1" smtClean="0">
                <a:latin typeface="Arial" panose="020B0604020202020204" pitchFamily="34" charset="0"/>
              </a:rPr>
              <a:t>Haggai, Malachi</a:t>
            </a:r>
            <a:r>
              <a:rPr lang="en-US" altLang="en-US" smtClean="0">
                <a:latin typeface="Arial" panose="020B0604020202020204" pitchFamily="34" charset="0"/>
              </a:rPr>
              <a:t>, vol. 21A, The New American Commentary (Nashville: Broadman &amp; Holman Publishers, 2004), 443–444.</a:t>
            </a:r>
          </a:p>
          <a:p>
            <a:endParaRPr lang="en-US" altLang="en-US" smtClean="0">
              <a:latin typeface="Arial" panose="020B0604020202020204" pitchFamily="34" charset="0"/>
            </a:endParaRPr>
          </a:p>
        </p:txBody>
      </p:sp>
      <p:sp>
        <p:nvSpPr>
          <p:cNvPr id="1095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D98FA9A-FE53-4A5F-AB8F-B509FBEAC712}" type="slidenum">
              <a:rPr lang="en-US" altLang="en-US" smtClean="0">
                <a:latin typeface="Arial" panose="020B0604020202020204" pitchFamily="34" charset="0"/>
              </a:rPr>
              <a:pPr/>
              <a:t>64</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758263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*Daniel was born and raised in Judah, was taken into exile, lived, and served in Babylon from 605 BC to 539 BC. When the Persians defeated the Babylonians in 539 BC, Daniel served the Persian kings. The long standing traditional view is that Daniel wrote the book named after him in the sixth century BC (ca. 520 BC). Other scholars feel Daniel is responsible for Daniel 1-6, but that Daniel 7-12 was written during the 2</a:t>
            </a:r>
            <a:r>
              <a:rPr lang="en-US" altLang="en-US" baseline="30000" smtClean="0">
                <a:latin typeface="Arial" panose="020B0604020202020204" pitchFamily="34" charset="0"/>
              </a:rPr>
              <a:t>nd</a:t>
            </a:r>
            <a:r>
              <a:rPr lang="en-US" altLang="en-US" smtClean="0">
                <a:latin typeface="Arial" panose="020B0604020202020204" pitchFamily="34" charset="0"/>
              </a:rPr>
              <a:t> century BC during the time of the Maccabean period. Either way Daniel lived and served at least at the very beginning of the post-exilic period which began in 539 BC.</a:t>
            </a:r>
          </a:p>
          <a:p>
            <a:endParaRPr lang="en-US" altLang="en-US" smtClean="0">
              <a:latin typeface="Arial" panose="020B0604020202020204" pitchFamily="34" charset="0"/>
            </a:endParaRPr>
          </a:p>
          <a:p>
            <a:r>
              <a:rPr lang="en-US" altLang="en-US" smtClean="0">
                <a:latin typeface="Arial" panose="020B0604020202020204" pitchFamily="34" charset="0"/>
              </a:rPr>
              <a:t>**Reading Ezra and Nehemiah provides an excellent understanding of the historical context of Malachi’s message. Most scholars place Malachi’s ministry sometime during the Ezra-Nehemiah period (458-425 BC). Other scholars date Malachi to the period just before Ezra, ca. 465 BC. Dr. VanHorn dates Malachi to the one year interval between Nehemiah’s two terms as governor (433 BC).</a:t>
            </a:r>
          </a:p>
        </p:txBody>
      </p:sp>
      <p:sp>
        <p:nvSpPr>
          <p:cNvPr id="297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CDD36F5-76C9-4E84-8DFD-383CD3E514BF}" type="slidenum">
              <a:rPr lang="en-US" altLang="en-US" smtClean="0">
                <a:latin typeface="Arial" panose="020B0604020202020204" pitchFamily="34" charset="0"/>
              </a:rPr>
              <a:pPr/>
              <a:t>11</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1328469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Richard A. Taylor and E. Ray Clendenen, </a:t>
            </a:r>
            <a:r>
              <a:rPr lang="en-US" altLang="en-US" i="1" smtClean="0">
                <a:latin typeface="Arial" panose="020B0604020202020204" pitchFamily="34" charset="0"/>
              </a:rPr>
              <a:t>Haggai, Malachi</a:t>
            </a:r>
            <a:r>
              <a:rPr lang="en-US" altLang="en-US" smtClean="0">
                <a:latin typeface="Arial" panose="020B0604020202020204" pitchFamily="34" charset="0"/>
              </a:rPr>
              <a:t>, vol. 21A, The New American Commentary (Nashville: Broadman &amp; Holman Publishers, 2004), 443–444.</a:t>
            </a:r>
          </a:p>
          <a:p>
            <a:endParaRPr lang="en-US" altLang="en-US" smtClean="0">
              <a:latin typeface="Arial" panose="020B0604020202020204" pitchFamily="34" charset="0"/>
            </a:endParaRPr>
          </a:p>
        </p:txBody>
      </p:sp>
      <p:sp>
        <p:nvSpPr>
          <p:cNvPr id="1116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0BDD00D-1CC4-4E51-97AD-E9756F08D4EA}" type="slidenum">
              <a:rPr lang="en-US" altLang="en-US" smtClean="0">
                <a:latin typeface="Arial" panose="020B0604020202020204" pitchFamily="34" charset="0"/>
              </a:rPr>
              <a:pPr/>
              <a:t>65</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1475625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1366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0DE5CE7-E416-4D20-A82F-43BE5200C906}" type="slidenum">
              <a:rPr lang="en-US" altLang="en-US" smtClean="0">
                <a:latin typeface="Arial" panose="020B0604020202020204" pitchFamily="34" charset="0"/>
              </a:rPr>
              <a:pPr/>
              <a:t>66</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0336390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157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2168F38-29D2-48EE-899C-873FD78BC94B}" type="slidenum">
              <a:rPr lang="en-US" altLang="en-US" smtClean="0">
                <a:latin typeface="Arial" panose="020B0604020202020204" pitchFamily="34" charset="0"/>
              </a:rPr>
              <a:pPr/>
              <a:t>67</a:t>
            </a:fld>
            <a:endParaRPr lang="en-US" altLang="en-US" smtClean="0">
              <a:latin typeface="Arial" panose="020B0604020202020204" pitchFamily="34" charset="0"/>
            </a:endParaRPr>
          </a:p>
        </p:txBody>
      </p:sp>
    </p:spTree>
    <p:extLst>
      <p:ext uri="{BB962C8B-B14F-4D97-AF65-F5344CB8AC3E}">
        <p14:creationId xmlns:p14="http://schemas.microsoft.com/office/powerpoint/2010/main" val="6821460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aseline="30000" smtClean="0">
                <a:latin typeface="Arial" panose="020B0604020202020204" pitchFamily="34" charset="0"/>
              </a:rPr>
              <a:t>1</a:t>
            </a:r>
            <a:r>
              <a:rPr lang="en-US" altLang="en-US" i="1" smtClean="0">
                <a:latin typeface="Arial" panose="020B0604020202020204" pitchFamily="34" charset="0"/>
              </a:rPr>
              <a:t>Cherem</a:t>
            </a:r>
            <a:r>
              <a:rPr lang="en-US" altLang="en-US" smtClean="0">
                <a:latin typeface="Arial" panose="020B0604020202020204" pitchFamily="34" charset="0"/>
              </a:rPr>
              <a:t> appears 29X in 22 verses in the Hebrew Bible. </a:t>
            </a:r>
          </a:p>
          <a:p>
            <a:r>
              <a:rPr lang="en-US" altLang="en-US" smtClean="0">
                <a:latin typeface="Arial" panose="020B0604020202020204" pitchFamily="34" charset="0"/>
              </a:rPr>
              <a:t>Leviticus 27:28 &amp; 29 demonstrate the two sides of </a:t>
            </a:r>
            <a:r>
              <a:rPr lang="en-US" altLang="en-US" i="1" smtClean="0">
                <a:latin typeface="Arial" panose="020B0604020202020204" pitchFamily="34" charset="0"/>
              </a:rPr>
              <a:t>cherem</a:t>
            </a:r>
            <a:r>
              <a:rPr lang="en-US" altLang="en-US" smtClean="0">
                <a:latin typeface="Arial" panose="020B0604020202020204" pitchFamily="34" charset="0"/>
              </a:rPr>
              <a:t>: 1. the </a:t>
            </a:r>
            <a:r>
              <a:rPr lang="en-US" altLang="en-US" b="1" smtClean="0">
                <a:latin typeface="Arial" panose="020B0604020202020204" pitchFamily="34" charset="0"/>
              </a:rPr>
              <a:t>positive</a:t>
            </a:r>
            <a:r>
              <a:rPr lang="en-US" altLang="en-US" smtClean="0">
                <a:latin typeface="Arial" panose="020B0604020202020204" pitchFamily="34" charset="0"/>
              </a:rPr>
              <a:t> </a:t>
            </a:r>
            <a:r>
              <a:rPr lang="en-US" altLang="en-US" b="1" smtClean="0">
                <a:latin typeface="Arial" panose="020B0604020202020204" pitchFamily="34" charset="0"/>
              </a:rPr>
              <a:t>side</a:t>
            </a:r>
            <a:r>
              <a:rPr lang="en-US" altLang="en-US" smtClean="0">
                <a:latin typeface="Arial" panose="020B0604020202020204" pitchFamily="34" charset="0"/>
              </a:rPr>
              <a:t> is where something is devoted to the Lord,  2. the </a:t>
            </a:r>
            <a:r>
              <a:rPr lang="en-US" altLang="en-US" b="1" smtClean="0">
                <a:latin typeface="Arial" panose="020B0604020202020204" pitchFamily="34" charset="0"/>
              </a:rPr>
              <a:t>negative side </a:t>
            </a:r>
            <a:r>
              <a:rPr lang="en-US" altLang="en-US" smtClean="0">
                <a:latin typeface="Arial" panose="020B0604020202020204" pitchFamily="34" charset="0"/>
              </a:rPr>
              <a:t>is where something is devoted to a false god and therefore to be destroyed.</a:t>
            </a:r>
          </a:p>
          <a:p>
            <a:r>
              <a:rPr lang="en-US" altLang="en-US" smtClean="0">
                <a:latin typeface="Arial" panose="020B0604020202020204" pitchFamily="34" charset="0"/>
              </a:rPr>
              <a:t>References:</a:t>
            </a:r>
          </a:p>
          <a:p>
            <a:r>
              <a:rPr lang="en-US" altLang="en-US" smtClean="0">
                <a:latin typeface="Arial" panose="020B0604020202020204" pitchFamily="34" charset="0"/>
              </a:rPr>
              <a:t>Lev. 27:21, 28-29; </a:t>
            </a:r>
            <a:r>
              <a:rPr lang="en-US" altLang="en-US" b="1" smtClean="0">
                <a:latin typeface="Arial" panose="020B0604020202020204" pitchFamily="34" charset="0"/>
              </a:rPr>
              <a:t>Num. 18:14</a:t>
            </a:r>
            <a:r>
              <a:rPr lang="en-US" altLang="en-US" smtClean="0">
                <a:latin typeface="Arial" panose="020B0604020202020204" pitchFamily="34" charset="0"/>
              </a:rPr>
              <a:t>; Deut. 7:26; 13:18; </a:t>
            </a:r>
            <a:r>
              <a:rPr lang="en-US" altLang="en-US" b="1" smtClean="0">
                <a:latin typeface="Arial" panose="020B0604020202020204" pitchFamily="34" charset="0"/>
              </a:rPr>
              <a:t>Jos. 6:17-18</a:t>
            </a:r>
            <a:r>
              <a:rPr lang="en-US" altLang="en-US" smtClean="0">
                <a:latin typeface="Arial" panose="020B0604020202020204" pitchFamily="34" charset="0"/>
              </a:rPr>
              <a:t>; </a:t>
            </a:r>
            <a:r>
              <a:rPr lang="en-US" altLang="en-US" b="1" smtClean="0">
                <a:latin typeface="Arial" panose="020B0604020202020204" pitchFamily="34" charset="0"/>
              </a:rPr>
              <a:t>7:1, 11-13, 15</a:t>
            </a:r>
            <a:r>
              <a:rPr lang="en-US" altLang="en-US" smtClean="0">
                <a:latin typeface="Arial" panose="020B0604020202020204" pitchFamily="34" charset="0"/>
              </a:rPr>
              <a:t>; 22:20;1 Sam. 15:21; 1 Ki. 20:42; 1 Chr. 2:7; Isa. 34:5; 43:28; Ezek. 44:29; </a:t>
            </a:r>
            <a:r>
              <a:rPr lang="en-US" altLang="en-US" b="1" smtClean="0">
                <a:latin typeface="Arial" panose="020B0604020202020204" pitchFamily="34" charset="0"/>
              </a:rPr>
              <a:t>Zech. 14:11</a:t>
            </a:r>
            <a:r>
              <a:rPr lang="en-US" altLang="en-US" smtClean="0">
                <a:latin typeface="Arial" panose="020B0604020202020204" pitchFamily="34" charset="0"/>
              </a:rPr>
              <a:t>; </a:t>
            </a:r>
            <a:r>
              <a:rPr lang="en-US" altLang="en-US" b="1" smtClean="0">
                <a:latin typeface="Arial" panose="020B0604020202020204" pitchFamily="34" charset="0"/>
              </a:rPr>
              <a:t>Mal. 3:24</a:t>
            </a:r>
          </a:p>
          <a:p>
            <a:endParaRPr lang="en-US" altLang="en-US" smtClean="0">
              <a:latin typeface="Arial" panose="020B0604020202020204" pitchFamily="34" charset="0"/>
            </a:endParaRPr>
          </a:p>
        </p:txBody>
      </p:sp>
      <p:sp>
        <p:nvSpPr>
          <p:cNvPr id="1177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6FDCE1D-A49E-4F4E-9C34-7CEA1CA863D3}" type="slidenum">
              <a:rPr lang="en-US" altLang="en-US" smtClean="0">
                <a:latin typeface="Arial" panose="020B0604020202020204" pitchFamily="34" charset="0"/>
              </a:rPr>
              <a:pPr/>
              <a:t>68</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9926642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aseline="30000" smtClean="0">
                <a:latin typeface="Arial" panose="020B0604020202020204" pitchFamily="34" charset="0"/>
              </a:rPr>
              <a:t>28</a:t>
            </a:r>
            <a:r>
              <a:rPr lang="en-US" altLang="en-US" smtClean="0">
                <a:latin typeface="Arial" panose="020B0604020202020204" pitchFamily="34" charset="0"/>
              </a:rPr>
              <a:t> even as the Son of Man came not to be served but </a:t>
            </a:r>
            <a:r>
              <a:rPr lang="en-US" altLang="en-US" baseline="30000" smtClean="0">
                <a:latin typeface="Arial" panose="020B0604020202020204" pitchFamily="34" charset="0"/>
              </a:rPr>
              <a:t>a</a:t>
            </a:r>
            <a:r>
              <a:rPr lang="en-US" altLang="en-US" smtClean="0">
                <a:latin typeface="Arial" panose="020B0604020202020204" pitchFamily="34" charset="0"/>
              </a:rPr>
              <a:t>to serve, and </a:t>
            </a:r>
            <a:r>
              <a:rPr lang="en-US" altLang="en-US" baseline="30000" smtClean="0">
                <a:latin typeface="Arial" panose="020B0604020202020204" pitchFamily="34" charset="0"/>
              </a:rPr>
              <a:t>b</a:t>
            </a:r>
            <a:r>
              <a:rPr lang="en-US" altLang="en-US" smtClean="0">
                <a:latin typeface="Arial" panose="020B0604020202020204" pitchFamily="34" charset="0"/>
              </a:rPr>
              <a:t>to give his life as a ransom for </a:t>
            </a:r>
            <a:r>
              <a:rPr lang="en-US" altLang="en-US" baseline="30000" smtClean="0">
                <a:latin typeface="Arial" panose="020B0604020202020204" pitchFamily="34" charset="0"/>
              </a:rPr>
              <a:t>c</a:t>
            </a:r>
            <a:r>
              <a:rPr lang="en-US" altLang="en-US" smtClean="0">
                <a:latin typeface="Arial" panose="020B0604020202020204" pitchFamily="34" charset="0"/>
              </a:rPr>
              <a:t>many." (Mat 20:28 ESV)</a:t>
            </a:r>
          </a:p>
        </p:txBody>
      </p:sp>
      <p:sp>
        <p:nvSpPr>
          <p:cNvPr id="11981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6B76184-51B0-44DC-8BCD-66A5FE2F0B78}" type="slidenum">
              <a:rPr lang="en-US" altLang="en-US" smtClean="0">
                <a:latin typeface="Arial" panose="020B0604020202020204" pitchFamily="34" charset="0"/>
              </a:rPr>
              <a:pPr/>
              <a:t>69</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802234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E613F62-2581-4492-A72A-CEC81F99589B}" type="slidenum">
              <a:rPr lang="en-US" altLang="en-US" smtClean="0">
                <a:latin typeface="Arial" panose="020B0604020202020204" pitchFamily="34" charset="0"/>
              </a:rPr>
              <a:pPr/>
              <a:t>12</a:t>
            </a:fld>
            <a:endParaRPr lang="en-US" altLang="en-US" smtClean="0">
              <a:latin typeface="Arial" panose="020B0604020202020204"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7320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6F6D643-748F-4453-AD9A-4C2C1B0BCCC5}" type="slidenum">
              <a:rPr lang="en-US" altLang="en-US" smtClean="0">
                <a:latin typeface="Arial" panose="020B0604020202020204" pitchFamily="34" charset="0"/>
              </a:rPr>
              <a:pPr/>
              <a:t>14</a:t>
            </a:fld>
            <a:endParaRPr lang="en-US" altLang="en-US" smtClean="0">
              <a:latin typeface="Arial" panose="020B0604020202020204"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3258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BBFC9D9-F5D4-4059-98BE-D8526CDBB527}" type="slidenum">
              <a:rPr lang="en-US" altLang="en-US" smtClean="0">
                <a:latin typeface="Arial" panose="020B0604020202020204" pitchFamily="34" charset="0"/>
              </a:rPr>
              <a:pPr/>
              <a:t>15</a:t>
            </a:fld>
            <a:endParaRPr lang="en-US" altLang="en-US" smtClean="0">
              <a:latin typeface="Arial" panose="020B0604020202020204"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8776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C4FCBCC-2FB1-460D-9AF9-2CCD53FBEE4F}" type="slidenum">
              <a:rPr lang="en-US" altLang="en-US" smtClean="0">
                <a:latin typeface="Arial" panose="020B0604020202020204" pitchFamily="34" charset="0"/>
              </a:rPr>
              <a:pPr/>
              <a:t>16</a:t>
            </a:fld>
            <a:endParaRPr lang="en-US" altLang="en-US" smtClean="0">
              <a:latin typeface="Arial" panose="020B060402020202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42697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89901EB-25C5-48F0-93A2-4219A2F1B2D1}" type="slidenum">
              <a:rPr lang="en-US" altLang="en-US" smtClean="0">
                <a:latin typeface="Arial" panose="020B0604020202020204" pitchFamily="34" charset="0"/>
              </a:rPr>
              <a:pPr/>
              <a:t>17</a:t>
            </a:fld>
            <a:endParaRPr lang="en-US" altLang="en-US" smtClean="0">
              <a:latin typeface="Arial" panose="020B0604020202020204"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26478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381F5B4-C57E-4183-B521-4D52B7267E78}" type="slidenum">
              <a:rPr lang="en-US" altLang="en-US" smtClean="0">
                <a:latin typeface="Arial" panose="020B0604020202020204" pitchFamily="34" charset="0"/>
              </a:rPr>
              <a:pPr/>
              <a:t>18</a:t>
            </a:fld>
            <a:endParaRPr lang="en-US" altLang="en-US" smtClean="0">
              <a:latin typeface="Arial" panose="020B0604020202020204"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04621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8"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14"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15"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16"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p:spPr>
          <p:txBody>
            <a:bodyPr/>
            <a:lstStyle/>
            <a:p>
              <a:pPr>
                <a:defRPr/>
              </a:pPr>
              <a:endParaRPr lang="en-US"/>
            </a:p>
          </p:txBody>
        </p:sp>
        <p:sp>
          <p:nvSpPr>
            <p:cNvPr id="17"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p:spPr>
          <p:txBody>
            <a:bodyPr/>
            <a:lstStyle/>
            <a:p>
              <a:pPr>
                <a:defRPr/>
              </a:pPr>
              <a:endParaRPr lang="en-US"/>
            </a:p>
          </p:txBody>
        </p:sp>
        <p:sp>
          <p:nvSpPr>
            <p:cNvPr id="18"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19"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20"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21"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22"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23"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24"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25"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p:spPr>
          <p:txBody>
            <a:bodyPr/>
            <a:lstStyle/>
            <a:p>
              <a:pPr>
                <a:defRPr/>
              </a:pPr>
              <a:endParaRPr lang="en-US"/>
            </a:p>
          </p:txBody>
        </p:sp>
        <p:sp>
          <p:nvSpPr>
            <p:cNvPr id="26"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27"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28"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p:spPr>
          <p:txBody>
            <a:bodyPr/>
            <a:lstStyle/>
            <a:p>
              <a:pPr>
                <a:defRPr/>
              </a:pPr>
              <a:endParaRPr 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p:spPr>
          <p:txBody>
            <a:bodyPr/>
            <a:lstStyle/>
            <a:p>
              <a:pPr>
                <a:defRPr/>
              </a:pPr>
              <a:endParaRPr lang="en-US"/>
            </a:p>
          </p:txBody>
        </p:sp>
        <p:sp>
          <p:nvSpPr>
            <p:cNvPr id="32"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33"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p:spPr>
          <p:txBody>
            <a:bodyPr/>
            <a:lstStyle/>
            <a:p>
              <a:pPr>
                <a:defRPr/>
              </a:pPr>
              <a:endParaRPr 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37"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p:spPr>
          <p:txBody>
            <a:bodyPr/>
            <a:lstStyle/>
            <a:p>
              <a:pPr>
                <a:defRPr/>
              </a:pPr>
              <a:endParaRPr lang="en-US"/>
            </a:p>
          </p:txBody>
        </p:sp>
        <p:sp>
          <p:nvSpPr>
            <p:cNvPr id="38"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p:spPr>
          <p:txBody>
            <a:bodyPr/>
            <a:lstStyle/>
            <a:p>
              <a:pPr>
                <a:defRPr/>
              </a:pPr>
              <a:endParaRPr lang="en-US"/>
            </a:p>
          </p:txBody>
        </p:sp>
      </p:grpSp>
      <p:sp>
        <p:nvSpPr>
          <p:cNvPr id="515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5160"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en-US" altLang="en-US" noProof="0" smtClean="0"/>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ltLang="en-US"/>
          </a:p>
        </p:txBody>
      </p:sp>
      <p:sp>
        <p:nvSpPr>
          <p:cNvPr id="40" name="Rectangle 38"/>
          <p:cNvSpPr>
            <a:spLocks noGrp="1" noChangeArrowheads="1"/>
          </p:cNvSpPr>
          <p:nvPr>
            <p:ph type="ftr" sz="quarter" idx="11"/>
          </p:nvPr>
        </p:nvSpPr>
        <p:spPr/>
        <p:txBody>
          <a:bodyPr/>
          <a:lstStyle>
            <a:lvl1pPr>
              <a:defRPr/>
            </a:lvl1pPr>
          </a:lstStyle>
          <a:p>
            <a:pPr>
              <a:defRPr/>
            </a:pPr>
            <a:endParaRPr lang="en-US" altLang="en-US"/>
          </a:p>
        </p:txBody>
      </p:sp>
      <p:sp>
        <p:nvSpPr>
          <p:cNvPr id="41" name="Rectangle 41"/>
          <p:cNvSpPr>
            <a:spLocks noGrp="1" noChangeArrowheads="1"/>
          </p:cNvSpPr>
          <p:nvPr>
            <p:ph type="sldNum" sz="quarter" idx="12"/>
          </p:nvPr>
        </p:nvSpPr>
        <p:spPr/>
        <p:txBody>
          <a:bodyPr/>
          <a:lstStyle>
            <a:lvl1pPr>
              <a:defRPr/>
            </a:lvl1pPr>
          </a:lstStyle>
          <a:p>
            <a:pPr>
              <a:defRPr/>
            </a:pPr>
            <a:fld id="{DFB4F5EF-A1D8-40AB-BD13-0882E47A4477}" type="slidenum">
              <a:rPr lang="en-US" altLang="en-US"/>
              <a:pPr>
                <a:defRPr/>
              </a:pPr>
              <a:t>‹#›</a:t>
            </a:fld>
            <a:endParaRPr lang="en-US" altLang="en-US"/>
          </a:p>
        </p:txBody>
      </p:sp>
    </p:spTree>
    <p:extLst>
      <p:ext uri="{BB962C8B-B14F-4D97-AF65-F5344CB8AC3E}">
        <p14:creationId xmlns:p14="http://schemas.microsoft.com/office/powerpoint/2010/main" val="3447500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1"/>
          <p:cNvSpPr>
            <a:spLocks noGrp="1" noChangeArrowheads="1"/>
          </p:cNvSpPr>
          <p:nvPr>
            <p:ph type="sldNum" sz="quarter" idx="12"/>
          </p:nvPr>
        </p:nvSpPr>
        <p:spPr>
          <a:ln/>
        </p:spPr>
        <p:txBody>
          <a:bodyPr/>
          <a:lstStyle>
            <a:lvl1pPr>
              <a:defRPr/>
            </a:lvl1pPr>
          </a:lstStyle>
          <a:p>
            <a:pPr>
              <a:defRPr/>
            </a:pPr>
            <a:fld id="{52BA2195-BBBA-4212-A309-1F6B29589AF8}" type="slidenum">
              <a:rPr lang="en-US" altLang="en-US"/>
              <a:pPr>
                <a:defRPr/>
              </a:pPr>
              <a:t>‹#›</a:t>
            </a:fld>
            <a:endParaRPr lang="en-US" altLang="en-US"/>
          </a:p>
        </p:txBody>
      </p:sp>
    </p:spTree>
    <p:extLst>
      <p:ext uri="{BB962C8B-B14F-4D97-AF65-F5344CB8AC3E}">
        <p14:creationId xmlns:p14="http://schemas.microsoft.com/office/powerpoint/2010/main" val="1248639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1"/>
          <p:cNvSpPr>
            <a:spLocks noGrp="1" noChangeArrowheads="1"/>
          </p:cNvSpPr>
          <p:nvPr>
            <p:ph type="sldNum" sz="quarter" idx="12"/>
          </p:nvPr>
        </p:nvSpPr>
        <p:spPr>
          <a:ln/>
        </p:spPr>
        <p:txBody>
          <a:bodyPr/>
          <a:lstStyle>
            <a:lvl1pPr>
              <a:defRPr/>
            </a:lvl1pPr>
          </a:lstStyle>
          <a:p>
            <a:pPr>
              <a:defRPr/>
            </a:pPr>
            <a:fld id="{DEA93C55-1E5D-4032-B7A8-414936594D00}" type="slidenum">
              <a:rPr lang="en-US" altLang="en-US"/>
              <a:pPr>
                <a:defRPr/>
              </a:pPr>
              <a:t>‹#›</a:t>
            </a:fld>
            <a:endParaRPr lang="en-US" altLang="en-US"/>
          </a:p>
        </p:txBody>
      </p:sp>
    </p:spTree>
    <p:extLst>
      <p:ext uri="{BB962C8B-B14F-4D97-AF65-F5344CB8AC3E}">
        <p14:creationId xmlns:p14="http://schemas.microsoft.com/office/powerpoint/2010/main" val="2241938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1"/>
          <p:cNvSpPr>
            <a:spLocks noGrp="1" noChangeArrowheads="1"/>
          </p:cNvSpPr>
          <p:nvPr>
            <p:ph type="sldNum" sz="quarter" idx="12"/>
          </p:nvPr>
        </p:nvSpPr>
        <p:spPr>
          <a:ln/>
        </p:spPr>
        <p:txBody>
          <a:bodyPr/>
          <a:lstStyle>
            <a:lvl1pPr>
              <a:defRPr/>
            </a:lvl1pPr>
          </a:lstStyle>
          <a:p>
            <a:pPr>
              <a:defRPr/>
            </a:pPr>
            <a:fld id="{AB42F4A6-5E08-4254-9B15-62FCB8104031}" type="slidenum">
              <a:rPr lang="en-US" altLang="en-US"/>
              <a:pPr>
                <a:defRPr/>
              </a:pPr>
              <a:t>‹#›</a:t>
            </a:fld>
            <a:endParaRPr lang="en-US" altLang="en-US"/>
          </a:p>
        </p:txBody>
      </p:sp>
    </p:spTree>
    <p:extLst>
      <p:ext uri="{BB962C8B-B14F-4D97-AF65-F5344CB8AC3E}">
        <p14:creationId xmlns:p14="http://schemas.microsoft.com/office/powerpoint/2010/main" val="2853378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622CF4DD-1AFF-4662-A4C1-95E0AA6D743A}" type="datetimeFigureOut">
              <a:rPr lang="en-US"/>
              <a:pPr>
                <a:defRPr/>
              </a:pPr>
              <a:t>1/2/2017</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Tahoma" panose="020B060403050404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EC2E87E8-6D1E-46E8-BC9A-B3902D27D7B9}" type="slidenum">
              <a:rPr lang="en-US"/>
              <a:pPr>
                <a:defRPr/>
              </a:pPr>
              <a:t>‹#›</a:t>
            </a:fld>
            <a:endParaRPr lang="en-US"/>
          </a:p>
        </p:txBody>
      </p:sp>
    </p:spTree>
    <p:extLst>
      <p:ext uri="{BB962C8B-B14F-4D97-AF65-F5344CB8AC3E}">
        <p14:creationId xmlns:p14="http://schemas.microsoft.com/office/powerpoint/2010/main" val="4088353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3B18FB50-834D-42C7-AB70-00BD1563FEFF}" type="datetimeFigureOut">
              <a:rPr lang="en-US"/>
              <a:pPr>
                <a:defRPr/>
              </a:pPr>
              <a:t>1/2/2017</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Tahoma" panose="020B060403050404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CAFE76BA-3E86-4D6C-A5F2-1CC157BAC69C}" type="slidenum">
              <a:rPr lang="en-US"/>
              <a:pPr>
                <a:defRPr/>
              </a:pPr>
              <a:t>‹#›</a:t>
            </a:fld>
            <a:endParaRPr lang="en-US"/>
          </a:p>
        </p:txBody>
      </p:sp>
    </p:spTree>
    <p:extLst>
      <p:ext uri="{BB962C8B-B14F-4D97-AF65-F5344CB8AC3E}">
        <p14:creationId xmlns:p14="http://schemas.microsoft.com/office/powerpoint/2010/main" val="3845076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0BA67651-839A-43E6-9AD9-30A66E92F631}" type="datetimeFigureOut">
              <a:rPr lang="en-US"/>
              <a:pPr>
                <a:defRPr/>
              </a:pPr>
              <a:t>1/2/2017</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Tahoma" panose="020B060403050404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7C4D91FF-9966-455C-8378-04E55DC955DC}" type="slidenum">
              <a:rPr lang="en-US"/>
              <a:pPr>
                <a:defRPr/>
              </a:pPr>
              <a:t>‹#›</a:t>
            </a:fld>
            <a:endParaRPr lang="en-US"/>
          </a:p>
        </p:txBody>
      </p:sp>
    </p:spTree>
    <p:extLst>
      <p:ext uri="{BB962C8B-B14F-4D97-AF65-F5344CB8AC3E}">
        <p14:creationId xmlns:p14="http://schemas.microsoft.com/office/powerpoint/2010/main" val="2690377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02456E74-13EE-4E79-BC96-FEE06FFAF6CD}" type="datetimeFigureOut">
              <a:rPr lang="en-US"/>
              <a:pPr>
                <a:defRPr/>
              </a:pPr>
              <a:t>1/2/2017</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Tahoma" panose="020B0604030504040204"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A295ED3C-686B-4766-8CBB-2A78DE633EDB}" type="slidenum">
              <a:rPr lang="en-US"/>
              <a:pPr>
                <a:defRPr/>
              </a:pPr>
              <a:t>‹#›</a:t>
            </a:fld>
            <a:endParaRPr lang="en-US"/>
          </a:p>
        </p:txBody>
      </p:sp>
    </p:spTree>
    <p:extLst>
      <p:ext uri="{BB962C8B-B14F-4D97-AF65-F5344CB8AC3E}">
        <p14:creationId xmlns:p14="http://schemas.microsoft.com/office/powerpoint/2010/main" val="771492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EC591841-4D7C-46F4-AEBD-9584FF322B8C}" type="datetimeFigureOut">
              <a:rPr lang="en-US"/>
              <a:pPr>
                <a:defRPr/>
              </a:pPr>
              <a:t>1/2/2017</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latin typeface="Tahoma" panose="020B0604030504040204"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77552550-CC09-4259-9E25-5106703BD6A0}" type="slidenum">
              <a:rPr lang="en-US"/>
              <a:pPr>
                <a:defRPr/>
              </a:pPr>
              <a:t>‹#›</a:t>
            </a:fld>
            <a:endParaRPr lang="en-US"/>
          </a:p>
        </p:txBody>
      </p:sp>
    </p:spTree>
    <p:extLst>
      <p:ext uri="{BB962C8B-B14F-4D97-AF65-F5344CB8AC3E}">
        <p14:creationId xmlns:p14="http://schemas.microsoft.com/office/powerpoint/2010/main" val="514885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8AFB04DB-3BA1-4C21-8119-3BEF817D702F}" type="datetimeFigureOut">
              <a:rPr lang="en-US"/>
              <a:pPr>
                <a:defRPr/>
              </a:pPr>
              <a:t>1/2/2017</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latin typeface="Tahoma" panose="020B0604030504040204"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EF84C6ED-4CB7-4FE9-9267-32080A30E973}" type="slidenum">
              <a:rPr lang="en-US"/>
              <a:pPr>
                <a:defRPr/>
              </a:pPr>
              <a:t>‹#›</a:t>
            </a:fld>
            <a:endParaRPr lang="en-US"/>
          </a:p>
        </p:txBody>
      </p:sp>
    </p:spTree>
    <p:extLst>
      <p:ext uri="{BB962C8B-B14F-4D97-AF65-F5344CB8AC3E}">
        <p14:creationId xmlns:p14="http://schemas.microsoft.com/office/powerpoint/2010/main" val="5735412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2F56185B-1E09-4B30-8EA1-2C832C3EA66A}" type="datetimeFigureOut">
              <a:rPr lang="en-US"/>
              <a:pPr>
                <a:defRPr/>
              </a:pPr>
              <a:t>1/2/2017</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latin typeface="Tahoma" panose="020B0604030504040204"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71EB83DE-E75B-491A-B3BB-5C6731D3393A}" type="slidenum">
              <a:rPr lang="en-US"/>
              <a:pPr>
                <a:defRPr/>
              </a:pPr>
              <a:t>‹#›</a:t>
            </a:fld>
            <a:endParaRPr lang="en-US"/>
          </a:p>
        </p:txBody>
      </p:sp>
    </p:spTree>
    <p:extLst>
      <p:ext uri="{BB962C8B-B14F-4D97-AF65-F5344CB8AC3E}">
        <p14:creationId xmlns:p14="http://schemas.microsoft.com/office/powerpoint/2010/main" val="2064143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1"/>
          <p:cNvSpPr>
            <a:spLocks noGrp="1" noChangeArrowheads="1"/>
          </p:cNvSpPr>
          <p:nvPr>
            <p:ph type="sldNum" sz="quarter" idx="12"/>
          </p:nvPr>
        </p:nvSpPr>
        <p:spPr>
          <a:ln/>
        </p:spPr>
        <p:txBody>
          <a:bodyPr/>
          <a:lstStyle>
            <a:lvl1pPr>
              <a:defRPr/>
            </a:lvl1pPr>
          </a:lstStyle>
          <a:p>
            <a:pPr>
              <a:defRPr/>
            </a:pPr>
            <a:fld id="{38171F99-421C-41F5-9D8B-E40B95DBA0DF}" type="slidenum">
              <a:rPr lang="en-US" altLang="en-US"/>
              <a:pPr>
                <a:defRPr/>
              </a:pPr>
              <a:t>‹#›</a:t>
            </a:fld>
            <a:endParaRPr lang="en-US" altLang="en-US"/>
          </a:p>
        </p:txBody>
      </p:sp>
    </p:spTree>
    <p:extLst>
      <p:ext uri="{BB962C8B-B14F-4D97-AF65-F5344CB8AC3E}">
        <p14:creationId xmlns:p14="http://schemas.microsoft.com/office/powerpoint/2010/main" val="31539957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0147BD40-343F-471D-BF34-4ADF3DCCFD56}" type="datetimeFigureOut">
              <a:rPr lang="en-US"/>
              <a:pPr>
                <a:defRPr/>
              </a:pPr>
              <a:t>1/2/2017</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Tahoma" panose="020B0604030504040204"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28014607-DB2D-4026-BD5C-0DB6956A8EA9}" type="slidenum">
              <a:rPr lang="en-US"/>
              <a:pPr>
                <a:defRPr/>
              </a:pPr>
              <a:t>‹#›</a:t>
            </a:fld>
            <a:endParaRPr lang="en-US"/>
          </a:p>
        </p:txBody>
      </p:sp>
    </p:spTree>
    <p:extLst>
      <p:ext uri="{BB962C8B-B14F-4D97-AF65-F5344CB8AC3E}">
        <p14:creationId xmlns:p14="http://schemas.microsoft.com/office/powerpoint/2010/main" val="42478340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5D5BF749-0C06-4DF2-A964-AE7BDBFEAEAE}" type="datetimeFigureOut">
              <a:rPr lang="en-US"/>
              <a:pPr>
                <a:defRPr/>
              </a:pPr>
              <a:t>1/2/2017</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Tahoma" panose="020B0604030504040204"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80F3AF8B-E7C9-448D-A762-60EAC3DC612C}" type="slidenum">
              <a:rPr lang="en-US"/>
              <a:pPr>
                <a:defRPr/>
              </a:pPr>
              <a:t>‹#›</a:t>
            </a:fld>
            <a:endParaRPr lang="en-US"/>
          </a:p>
        </p:txBody>
      </p:sp>
    </p:spTree>
    <p:extLst>
      <p:ext uri="{BB962C8B-B14F-4D97-AF65-F5344CB8AC3E}">
        <p14:creationId xmlns:p14="http://schemas.microsoft.com/office/powerpoint/2010/main" val="1228071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D7A64FA8-C4AF-46BC-8CBE-91B6C7DDE8E7}" type="datetimeFigureOut">
              <a:rPr lang="en-US"/>
              <a:pPr>
                <a:defRPr/>
              </a:pPr>
              <a:t>1/2/2017</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Tahoma" panose="020B060403050404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B9835E35-CFC2-4420-97A2-512C04FF69BA}" type="slidenum">
              <a:rPr lang="en-US"/>
              <a:pPr>
                <a:defRPr/>
              </a:pPr>
              <a:t>‹#›</a:t>
            </a:fld>
            <a:endParaRPr lang="en-US"/>
          </a:p>
        </p:txBody>
      </p:sp>
    </p:spTree>
    <p:extLst>
      <p:ext uri="{BB962C8B-B14F-4D97-AF65-F5344CB8AC3E}">
        <p14:creationId xmlns:p14="http://schemas.microsoft.com/office/powerpoint/2010/main" val="39469217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6428C9FA-8EB2-44E0-B01A-CBE2E788D1B9}" type="datetimeFigureOut">
              <a:rPr lang="en-US"/>
              <a:pPr>
                <a:defRPr/>
              </a:pPr>
              <a:t>1/2/2017</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Tahoma" panose="020B060403050404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Tahoma" panose="020B0604030504040204" pitchFamily="34" charset="0"/>
              </a:defRPr>
            </a:lvl1pPr>
          </a:lstStyle>
          <a:p>
            <a:pPr>
              <a:defRPr/>
            </a:pPr>
            <a:fld id="{9DF2EEFA-E666-4862-BEC0-FC327E8C3E3C}" type="slidenum">
              <a:rPr lang="en-US"/>
              <a:pPr>
                <a:defRPr/>
              </a:pPr>
              <a:t>‹#›</a:t>
            </a:fld>
            <a:endParaRPr lang="en-US"/>
          </a:p>
        </p:txBody>
      </p:sp>
    </p:spTree>
    <p:extLst>
      <p:ext uri="{BB962C8B-B14F-4D97-AF65-F5344CB8AC3E}">
        <p14:creationId xmlns:p14="http://schemas.microsoft.com/office/powerpoint/2010/main" val="3883494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1"/>
          <p:cNvSpPr>
            <a:spLocks noGrp="1" noChangeArrowheads="1"/>
          </p:cNvSpPr>
          <p:nvPr>
            <p:ph type="sldNum" sz="quarter" idx="12"/>
          </p:nvPr>
        </p:nvSpPr>
        <p:spPr>
          <a:ln/>
        </p:spPr>
        <p:txBody>
          <a:bodyPr/>
          <a:lstStyle>
            <a:lvl1pPr>
              <a:defRPr/>
            </a:lvl1pPr>
          </a:lstStyle>
          <a:p>
            <a:pPr>
              <a:defRPr/>
            </a:pPr>
            <a:fld id="{5EA967C6-8E62-41E7-8EA5-68F47D70A97E}" type="slidenum">
              <a:rPr lang="en-US" altLang="en-US"/>
              <a:pPr>
                <a:defRPr/>
              </a:pPr>
              <a:t>‹#›</a:t>
            </a:fld>
            <a:endParaRPr lang="en-US" altLang="en-US"/>
          </a:p>
        </p:txBody>
      </p:sp>
    </p:spTree>
    <p:extLst>
      <p:ext uri="{BB962C8B-B14F-4D97-AF65-F5344CB8AC3E}">
        <p14:creationId xmlns:p14="http://schemas.microsoft.com/office/powerpoint/2010/main" val="1544285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1"/>
          <p:cNvSpPr>
            <a:spLocks noGrp="1" noChangeArrowheads="1"/>
          </p:cNvSpPr>
          <p:nvPr>
            <p:ph type="sldNum" sz="quarter" idx="12"/>
          </p:nvPr>
        </p:nvSpPr>
        <p:spPr>
          <a:ln/>
        </p:spPr>
        <p:txBody>
          <a:bodyPr/>
          <a:lstStyle>
            <a:lvl1pPr>
              <a:defRPr/>
            </a:lvl1pPr>
          </a:lstStyle>
          <a:p>
            <a:pPr>
              <a:defRPr/>
            </a:pPr>
            <a:fld id="{41DE7512-3DBB-41CE-B598-1010D8941529}" type="slidenum">
              <a:rPr lang="en-US" altLang="en-US"/>
              <a:pPr>
                <a:defRPr/>
              </a:pPr>
              <a:t>‹#›</a:t>
            </a:fld>
            <a:endParaRPr lang="en-US" altLang="en-US"/>
          </a:p>
        </p:txBody>
      </p:sp>
    </p:spTree>
    <p:extLst>
      <p:ext uri="{BB962C8B-B14F-4D97-AF65-F5344CB8AC3E}">
        <p14:creationId xmlns:p14="http://schemas.microsoft.com/office/powerpoint/2010/main" val="3933279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41"/>
          <p:cNvSpPr>
            <a:spLocks noGrp="1" noChangeArrowheads="1"/>
          </p:cNvSpPr>
          <p:nvPr>
            <p:ph type="sldNum" sz="quarter" idx="12"/>
          </p:nvPr>
        </p:nvSpPr>
        <p:spPr>
          <a:ln/>
        </p:spPr>
        <p:txBody>
          <a:bodyPr/>
          <a:lstStyle>
            <a:lvl1pPr>
              <a:defRPr/>
            </a:lvl1pPr>
          </a:lstStyle>
          <a:p>
            <a:pPr>
              <a:defRPr/>
            </a:pPr>
            <a:fld id="{4E8D5FC1-536D-4336-9957-577D4806A142}" type="slidenum">
              <a:rPr lang="en-US" altLang="en-US"/>
              <a:pPr>
                <a:defRPr/>
              </a:pPr>
              <a:t>‹#›</a:t>
            </a:fld>
            <a:endParaRPr lang="en-US" altLang="en-US"/>
          </a:p>
        </p:txBody>
      </p:sp>
    </p:spTree>
    <p:extLst>
      <p:ext uri="{BB962C8B-B14F-4D97-AF65-F5344CB8AC3E}">
        <p14:creationId xmlns:p14="http://schemas.microsoft.com/office/powerpoint/2010/main" val="2910138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41"/>
          <p:cNvSpPr>
            <a:spLocks noGrp="1" noChangeArrowheads="1"/>
          </p:cNvSpPr>
          <p:nvPr>
            <p:ph type="sldNum" sz="quarter" idx="12"/>
          </p:nvPr>
        </p:nvSpPr>
        <p:spPr>
          <a:ln/>
        </p:spPr>
        <p:txBody>
          <a:bodyPr/>
          <a:lstStyle>
            <a:lvl1pPr>
              <a:defRPr/>
            </a:lvl1pPr>
          </a:lstStyle>
          <a:p>
            <a:pPr>
              <a:defRPr/>
            </a:pPr>
            <a:fld id="{B37E03DB-5E1C-4EC1-910C-ADFD4D00DDA5}" type="slidenum">
              <a:rPr lang="en-US" altLang="en-US"/>
              <a:pPr>
                <a:defRPr/>
              </a:pPr>
              <a:t>‹#›</a:t>
            </a:fld>
            <a:endParaRPr lang="en-US" altLang="en-US"/>
          </a:p>
        </p:txBody>
      </p:sp>
    </p:spTree>
    <p:extLst>
      <p:ext uri="{BB962C8B-B14F-4D97-AF65-F5344CB8AC3E}">
        <p14:creationId xmlns:p14="http://schemas.microsoft.com/office/powerpoint/2010/main" val="4183165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4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41"/>
          <p:cNvSpPr>
            <a:spLocks noGrp="1" noChangeArrowheads="1"/>
          </p:cNvSpPr>
          <p:nvPr>
            <p:ph type="sldNum" sz="quarter" idx="12"/>
          </p:nvPr>
        </p:nvSpPr>
        <p:spPr>
          <a:ln/>
        </p:spPr>
        <p:txBody>
          <a:bodyPr/>
          <a:lstStyle>
            <a:lvl1pPr>
              <a:defRPr/>
            </a:lvl1pPr>
          </a:lstStyle>
          <a:p>
            <a:pPr>
              <a:defRPr/>
            </a:pPr>
            <a:fld id="{629C20B0-6A07-4A88-AB22-7C546FD51BB2}" type="slidenum">
              <a:rPr lang="en-US" altLang="en-US"/>
              <a:pPr>
                <a:defRPr/>
              </a:pPr>
              <a:t>‹#›</a:t>
            </a:fld>
            <a:endParaRPr lang="en-US" altLang="en-US"/>
          </a:p>
        </p:txBody>
      </p:sp>
    </p:spTree>
    <p:extLst>
      <p:ext uri="{BB962C8B-B14F-4D97-AF65-F5344CB8AC3E}">
        <p14:creationId xmlns:p14="http://schemas.microsoft.com/office/powerpoint/2010/main" val="252556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1"/>
          <p:cNvSpPr>
            <a:spLocks noGrp="1" noChangeArrowheads="1"/>
          </p:cNvSpPr>
          <p:nvPr>
            <p:ph type="sldNum" sz="quarter" idx="12"/>
          </p:nvPr>
        </p:nvSpPr>
        <p:spPr>
          <a:ln/>
        </p:spPr>
        <p:txBody>
          <a:bodyPr/>
          <a:lstStyle>
            <a:lvl1pPr>
              <a:defRPr/>
            </a:lvl1pPr>
          </a:lstStyle>
          <a:p>
            <a:pPr>
              <a:defRPr/>
            </a:pPr>
            <a:fld id="{B49C0D30-63FB-4C02-AD55-96AF0E27E683}" type="slidenum">
              <a:rPr lang="en-US" altLang="en-US"/>
              <a:pPr>
                <a:defRPr/>
              </a:pPr>
              <a:t>‹#›</a:t>
            </a:fld>
            <a:endParaRPr lang="en-US" altLang="en-US"/>
          </a:p>
        </p:txBody>
      </p:sp>
    </p:spTree>
    <p:extLst>
      <p:ext uri="{BB962C8B-B14F-4D97-AF65-F5344CB8AC3E}">
        <p14:creationId xmlns:p14="http://schemas.microsoft.com/office/powerpoint/2010/main" val="1024958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1"/>
          <p:cNvSpPr>
            <a:spLocks noGrp="1" noChangeArrowheads="1"/>
          </p:cNvSpPr>
          <p:nvPr>
            <p:ph type="sldNum" sz="quarter" idx="12"/>
          </p:nvPr>
        </p:nvSpPr>
        <p:spPr>
          <a:ln/>
        </p:spPr>
        <p:txBody>
          <a:bodyPr/>
          <a:lstStyle>
            <a:lvl1pPr>
              <a:defRPr/>
            </a:lvl1pPr>
          </a:lstStyle>
          <a:p>
            <a:pPr>
              <a:defRPr/>
            </a:pPr>
            <a:fld id="{D1C7E8E2-95C0-41C8-944C-7CD90F73AF7E}" type="slidenum">
              <a:rPr lang="en-US" altLang="en-US"/>
              <a:pPr>
                <a:defRPr/>
              </a:pPr>
              <a:t>‹#›</a:t>
            </a:fld>
            <a:endParaRPr lang="en-US" altLang="en-US"/>
          </a:p>
        </p:txBody>
      </p:sp>
    </p:spTree>
    <p:extLst>
      <p:ext uri="{BB962C8B-B14F-4D97-AF65-F5344CB8AC3E}">
        <p14:creationId xmlns:p14="http://schemas.microsoft.com/office/powerpoint/2010/main" val="2400722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409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410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410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4102"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410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410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410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410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410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4108"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4109"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4110"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p:spPr>
          <p:txBody>
            <a:bodyPr/>
            <a:lstStyle/>
            <a:p>
              <a:pPr>
                <a:defRPr/>
              </a:pPr>
              <a:endParaRPr lang="en-US"/>
            </a:p>
          </p:txBody>
        </p:sp>
        <p:sp>
          <p:nvSpPr>
            <p:cNvPr id="4111"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p:spPr>
          <p:txBody>
            <a:bodyPr/>
            <a:lstStyle/>
            <a:p>
              <a:pPr>
                <a:defRPr/>
              </a:pPr>
              <a:endParaRPr lang="en-US"/>
            </a:p>
          </p:txBody>
        </p:sp>
        <p:sp>
          <p:nvSpPr>
            <p:cNvPr id="4112"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4113"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4114"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4115"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4116"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4117"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4118"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4119"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p:spPr>
          <p:txBody>
            <a:bodyPr/>
            <a:lstStyle/>
            <a:p>
              <a:pPr>
                <a:defRPr/>
              </a:pPr>
              <a:endParaRPr lang="en-US"/>
            </a:p>
          </p:txBody>
        </p:sp>
        <p:sp>
          <p:nvSpPr>
            <p:cNvPr id="4120"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4121"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4122"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412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p:spPr>
          <p:txBody>
            <a:bodyPr/>
            <a:lstStyle/>
            <a:p>
              <a:pPr>
                <a:defRPr/>
              </a:pPr>
              <a:endParaRPr lang="en-US"/>
            </a:p>
          </p:txBody>
        </p:sp>
        <p:sp>
          <p:nvSpPr>
            <p:cNvPr id="412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412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p:spPr>
          <p:txBody>
            <a:bodyPr/>
            <a:lstStyle/>
            <a:p>
              <a:pPr>
                <a:defRPr/>
              </a:pPr>
              <a:endParaRPr lang="en-US"/>
            </a:p>
          </p:txBody>
        </p:sp>
        <p:sp>
          <p:nvSpPr>
            <p:cNvPr id="4126"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4127"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p:spPr>
          <p:txBody>
            <a:bodyPr/>
            <a:lstStyle/>
            <a:p>
              <a:pPr>
                <a:defRPr/>
              </a:pPr>
              <a:endParaRPr lang="en-US"/>
            </a:p>
          </p:txBody>
        </p:sp>
        <p:sp>
          <p:nvSpPr>
            <p:cNvPr id="412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p:spPr>
          <p:txBody>
            <a:bodyPr/>
            <a:lstStyle/>
            <a:p>
              <a:pPr>
                <a:defRPr/>
              </a:pPr>
              <a:endParaRPr lang="en-US"/>
            </a:p>
          </p:txBody>
        </p:sp>
        <p:sp>
          <p:nvSpPr>
            <p:cNvPr id="412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413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p:spPr>
          <p:txBody>
            <a:bodyPr/>
            <a:lstStyle/>
            <a:p>
              <a:pPr>
                <a:defRPr/>
              </a:pPr>
              <a:endParaRPr lang="en-US"/>
            </a:p>
          </p:txBody>
        </p:sp>
        <p:sp>
          <p:nvSpPr>
            <p:cNvPr id="4131"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p:spPr>
          <p:txBody>
            <a:bodyPr/>
            <a:lstStyle/>
            <a:p>
              <a:pPr>
                <a:defRPr/>
              </a:pPr>
              <a:endParaRPr lang="en-US"/>
            </a:p>
          </p:txBody>
        </p:sp>
        <p:sp>
          <p:nvSpPr>
            <p:cNvPr id="4132"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p:spPr>
          <p:txBody>
            <a:bodyPr/>
            <a:lstStyle/>
            <a:p>
              <a:pPr>
                <a:defRPr/>
              </a:pPr>
              <a:endParaRPr lang="en-US"/>
            </a:p>
          </p:txBody>
        </p:sp>
      </p:grpSp>
      <p:sp>
        <p:nvSpPr>
          <p:cNvPr id="4133" name="Rectangle 37"/>
          <p:cNvSpPr>
            <a:spLocks noGrp="1" noChangeArrowheads="1"/>
          </p:cNvSpPr>
          <p:nvPr>
            <p:ph type="title"/>
          </p:nvPr>
        </p:nvSpPr>
        <p:spPr bwMode="auto">
          <a:xfrm>
            <a:off x="457200" y="277813"/>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134" name="Rectangle 38"/>
          <p:cNvSpPr>
            <a:spLocks noGrp="1" noChangeArrowheads="1"/>
          </p:cNvSpPr>
          <p:nvPr>
            <p:ph type="body" idx="1"/>
          </p:nvPr>
        </p:nvSpPr>
        <p:spPr bwMode="auto">
          <a:xfrm>
            <a:off x="457200" y="1600200"/>
            <a:ext cx="82296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35" name="Rectangle 39"/>
          <p:cNvSpPr>
            <a:spLocks noGrp="1" noChangeArrowheads="1"/>
          </p:cNvSpPr>
          <p:nvPr>
            <p:ph type="dt" sz="half" idx="2"/>
          </p:nvPr>
        </p:nvSpPr>
        <p:spPr bwMode="auto">
          <a:xfrm>
            <a:off x="457200" y="6278563"/>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4136" name="Rectangle 40"/>
          <p:cNvSpPr>
            <a:spLocks noGrp="1" noChangeArrowheads="1"/>
          </p:cNvSpPr>
          <p:nvPr>
            <p:ph type="ftr" sz="quarter" idx="3"/>
          </p:nvPr>
        </p:nvSpPr>
        <p:spPr bwMode="auto">
          <a:xfrm>
            <a:off x="3124200" y="6278563"/>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ltLang="en-US"/>
          </a:p>
        </p:txBody>
      </p:sp>
      <p:sp>
        <p:nvSpPr>
          <p:cNvPr id="4137" name="Rectangle 41"/>
          <p:cNvSpPr>
            <a:spLocks noGrp="1" noChangeArrowheads="1"/>
          </p:cNvSpPr>
          <p:nvPr>
            <p:ph type="sldNum" sz="quarter" idx="4"/>
          </p:nvPr>
        </p:nvSpPr>
        <p:spPr bwMode="auto">
          <a:xfrm>
            <a:off x="6553200" y="6278563"/>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F94037C-9AC8-4F1B-AD64-895CF35D1A08}"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4111" r:id="rId1"/>
    <p:sldLayoutId id="2147484100" r:id="rId2"/>
    <p:sldLayoutId id="2147484101" r:id="rId3"/>
    <p:sldLayoutId id="2147484102" r:id="rId4"/>
    <p:sldLayoutId id="2147484103" r:id="rId5"/>
    <p:sldLayoutId id="2147484104" r:id="rId6"/>
    <p:sldLayoutId id="2147484105" r:id="rId7"/>
    <p:sldLayoutId id="2147484106" r:id="rId8"/>
    <p:sldLayoutId id="2147484107" r:id="rId9"/>
    <p:sldLayoutId id="2147484108" r:id="rId10"/>
    <p:sldLayoutId id="2147484109" r:id="rId11"/>
    <p:sldLayoutId id="2147484110"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defRPr>
            </a:lvl1pPr>
          </a:lstStyle>
          <a:p>
            <a:pPr>
              <a:defRPr/>
            </a:pPr>
            <a:fld id="{0F4ABD98-3728-4083-898E-B7D1C598E4ED}" type="datetimeFigureOut">
              <a:rPr lang="en-US"/>
              <a:pPr>
                <a:defRPr/>
              </a:pPr>
              <a:t>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defRPr>
            </a:lvl1pPr>
          </a:lstStyle>
          <a:p>
            <a:pPr>
              <a:defRPr/>
            </a:pPr>
            <a:fld id="{E68B19AC-918D-4E20-9293-C274BAE8435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lifeway.com/n/Product-Family/January-Bible-Study" TargetMode="External"/><Relationship Id="rId7" Type="http://schemas.openxmlformats.org/officeDocument/2006/relationships/hyperlink" Target="https://www.youtube.com/watch?v=7Ot-vRrUP5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bible.org/article/introduction-book-malachi" TargetMode="External"/><Relationship Id="rId5" Type="http://schemas.openxmlformats.org/officeDocument/2006/relationships/hyperlink" Target="http://www.textweek.com/prophets/malachi.htm" TargetMode="External"/><Relationship Id="rId4" Type="http://schemas.openxmlformats.org/officeDocument/2006/relationships/hyperlink" Target="http://www.preceptaustin.org/malachi_1_resources"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52400"/>
            <a:ext cx="7772400" cy="2438400"/>
          </a:xfrm>
        </p:spPr>
        <p:txBody>
          <a:bodyPr/>
          <a:lstStyle/>
          <a:p>
            <a:pPr eaLnBrk="1" hangingPunct="1">
              <a:defRPr/>
            </a:pPr>
            <a:r>
              <a:rPr lang="en-US" altLang="en-US" sz="4800" dirty="0" smtClean="0"/>
              <a:t>Malachi: the Canonical and Historical Context</a:t>
            </a:r>
            <a:br>
              <a:rPr lang="en-US" altLang="en-US" sz="4800" dirty="0" smtClean="0"/>
            </a:br>
            <a:r>
              <a:rPr lang="en-US" altLang="en-US" sz="2800" dirty="0" smtClean="0">
                <a:solidFill>
                  <a:srgbClr val="FFFF00"/>
                </a:solidFill>
              </a:rPr>
              <a:t>THE MINOR PROPHETS</a:t>
            </a:r>
            <a:br>
              <a:rPr lang="en-US" altLang="en-US" sz="2800" dirty="0" smtClean="0">
                <a:solidFill>
                  <a:srgbClr val="FFFF00"/>
                </a:solidFill>
              </a:rPr>
            </a:br>
            <a:r>
              <a:rPr lang="en-US" altLang="en-US" sz="2800" dirty="0" smtClean="0">
                <a:solidFill>
                  <a:srgbClr val="FFFF00"/>
                </a:solidFill>
              </a:rPr>
              <a:t>THE BOOK OF THE 12</a:t>
            </a:r>
          </a:p>
        </p:txBody>
      </p:sp>
      <p:sp>
        <p:nvSpPr>
          <p:cNvPr id="2051" name="Rectangle 3"/>
          <p:cNvSpPr>
            <a:spLocks noGrp="1" noChangeArrowheads="1"/>
          </p:cNvSpPr>
          <p:nvPr>
            <p:ph type="subTitle" idx="1"/>
          </p:nvPr>
        </p:nvSpPr>
        <p:spPr>
          <a:xfrm>
            <a:off x="0" y="2667000"/>
            <a:ext cx="9144000" cy="1981200"/>
          </a:xfrm>
          <a:solidFill>
            <a:schemeClr val="accent5">
              <a:lumMod val="50000"/>
            </a:schemeClr>
          </a:solidFill>
        </p:spPr>
        <p:txBody>
          <a:bodyPr anchor="ctr"/>
          <a:lstStyle/>
          <a:p>
            <a:pPr eaLnBrk="1" hangingPunct="1">
              <a:defRPr/>
            </a:pPr>
            <a:r>
              <a:rPr lang="en-US" altLang="en-US" dirty="0" smtClean="0"/>
              <a:t>DR. W. WAYNE VANHORN</a:t>
            </a:r>
          </a:p>
          <a:p>
            <a:pPr eaLnBrk="1" hangingPunct="1">
              <a:defRPr/>
            </a:pPr>
            <a:r>
              <a:rPr lang="en-US" altLang="en-US" sz="2800" dirty="0" smtClean="0"/>
              <a:t>Dean of the School of Christian Studies and the Arts </a:t>
            </a:r>
          </a:p>
          <a:p>
            <a:pPr eaLnBrk="1" hangingPunct="1">
              <a:defRPr/>
            </a:pPr>
            <a:r>
              <a:rPr lang="en-US" altLang="en-US" sz="2800" dirty="0" smtClean="0"/>
              <a:t>Mississippi College</a:t>
            </a:r>
          </a:p>
        </p:txBody>
      </p:sp>
      <p:pic>
        <p:nvPicPr>
          <p:cNvPr id="1741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7412" y="4648200"/>
            <a:ext cx="482917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277813"/>
            <a:ext cx="9144000" cy="865187"/>
          </a:xfrm>
        </p:spPr>
        <p:txBody>
          <a:bodyPr/>
          <a:lstStyle/>
          <a:p>
            <a:pPr eaLnBrk="1" hangingPunct="1">
              <a:defRPr/>
            </a:pPr>
            <a:r>
              <a:rPr lang="en-US" altLang="en-US" b="1" dirty="0" smtClean="0">
                <a:solidFill>
                  <a:srgbClr val="FFFF00"/>
                </a:solidFill>
              </a:rPr>
              <a:t>STUDYING PROPHECY</a:t>
            </a:r>
          </a:p>
        </p:txBody>
      </p:sp>
      <p:sp>
        <p:nvSpPr>
          <p:cNvPr id="10243" name="Rectangle 3"/>
          <p:cNvSpPr>
            <a:spLocks noGrp="1" noChangeArrowheads="1"/>
          </p:cNvSpPr>
          <p:nvPr>
            <p:ph type="body" idx="1"/>
          </p:nvPr>
        </p:nvSpPr>
        <p:spPr>
          <a:xfrm>
            <a:off x="228600" y="1414463"/>
            <a:ext cx="8686800" cy="5181600"/>
          </a:xfrm>
          <a:solidFill>
            <a:schemeClr val="tx1"/>
          </a:solidFill>
        </p:spPr>
        <p:txBody>
          <a:bodyPr/>
          <a:lstStyle/>
          <a:p>
            <a:pPr marL="609600" indent="-609600" eaLnBrk="1" hangingPunct="1">
              <a:lnSpc>
                <a:spcPct val="90000"/>
              </a:lnSpc>
              <a:buClr>
                <a:schemeClr val="accent4">
                  <a:lumMod val="10000"/>
                </a:schemeClr>
              </a:buClr>
              <a:buSzPct val="90000"/>
              <a:buFontTx/>
              <a:buAutoNum type="arabicPeriod"/>
              <a:defRPr/>
            </a:pPr>
            <a:r>
              <a:rPr lang="en-US" altLang="en-US" b="1" dirty="0" smtClean="0">
                <a:solidFill>
                  <a:schemeClr val="accent4">
                    <a:lumMod val="10000"/>
                  </a:schemeClr>
                </a:solidFill>
                <a:effectLst/>
              </a:rPr>
              <a:t>Every prophecy has a </a:t>
            </a:r>
            <a:r>
              <a:rPr lang="en-US" altLang="en-US" b="1" u="sng" dirty="0" smtClean="0">
                <a:solidFill>
                  <a:srgbClr val="C00000"/>
                </a:solidFill>
                <a:effectLst/>
              </a:rPr>
              <a:t>historical context</a:t>
            </a:r>
          </a:p>
          <a:p>
            <a:pPr marL="609600" indent="-609600" eaLnBrk="1" hangingPunct="1">
              <a:lnSpc>
                <a:spcPct val="90000"/>
              </a:lnSpc>
              <a:buClr>
                <a:schemeClr val="accent4">
                  <a:lumMod val="10000"/>
                </a:schemeClr>
              </a:buClr>
              <a:buSzPct val="90000"/>
              <a:buFontTx/>
              <a:buAutoNum type="arabicPeriod"/>
              <a:defRPr/>
            </a:pPr>
            <a:r>
              <a:rPr lang="en-US" altLang="en-US" b="1" dirty="0" smtClean="0">
                <a:solidFill>
                  <a:schemeClr val="accent4">
                    <a:lumMod val="10000"/>
                  </a:schemeClr>
                </a:solidFill>
                <a:effectLst/>
              </a:rPr>
              <a:t>Correct interpretation is impossible without the </a:t>
            </a:r>
            <a:r>
              <a:rPr lang="en-US" altLang="en-US" b="1" u="sng" dirty="0" smtClean="0">
                <a:solidFill>
                  <a:srgbClr val="C00000"/>
                </a:solidFill>
                <a:effectLst/>
              </a:rPr>
              <a:t>historical context</a:t>
            </a:r>
          </a:p>
          <a:p>
            <a:pPr marL="609600" indent="-609600" eaLnBrk="1" hangingPunct="1">
              <a:lnSpc>
                <a:spcPct val="90000"/>
              </a:lnSpc>
              <a:buClr>
                <a:schemeClr val="accent4">
                  <a:lumMod val="10000"/>
                </a:schemeClr>
              </a:buClr>
              <a:buSzPct val="90000"/>
              <a:buFontTx/>
              <a:buAutoNum type="arabicPeriod"/>
              <a:defRPr/>
            </a:pPr>
            <a:r>
              <a:rPr lang="en-US" altLang="en-US" b="1" dirty="0" smtClean="0">
                <a:solidFill>
                  <a:schemeClr val="accent4">
                    <a:lumMod val="10000"/>
                  </a:schemeClr>
                </a:solidFill>
                <a:effectLst/>
              </a:rPr>
              <a:t>Once correctly interpreted within the </a:t>
            </a:r>
            <a:r>
              <a:rPr lang="en-US" altLang="en-US" b="1" u="sng" dirty="0" smtClean="0">
                <a:solidFill>
                  <a:srgbClr val="C00000"/>
                </a:solidFill>
                <a:effectLst/>
              </a:rPr>
              <a:t>historical context</a:t>
            </a:r>
            <a:r>
              <a:rPr lang="en-US" altLang="en-US" b="1" dirty="0" smtClean="0">
                <a:solidFill>
                  <a:schemeClr val="accent4">
                    <a:lumMod val="10000"/>
                  </a:schemeClr>
                </a:solidFill>
                <a:effectLst/>
              </a:rPr>
              <a:t>, ancient prophecies </a:t>
            </a:r>
            <a:r>
              <a:rPr lang="en-US" altLang="en-US" b="1" i="1" dirty="0" smtClean="0">
                <a:solidFill>
                  <a:srgbClr val="0070C0"/>
                </a:solidFill>
                <a:effectLst/>
              </a:rPr>
              <a:t>may have</a:t>
            </a:r>
            <a:r>
              <a:rPr lang="en-US" altLang="en-US" b="1" dirty="0" smtClean="0">
                <a:solidFill>
                  <a:schemeClr val="accent4">
                    <a:lumMod val="10000"/>
                  </a:schemeClr>
                </a:solidFill>
                <a:effectLst/>
              </a:rPr>
              <a:t> a contemporary application</a:t>
            </a:r>
          </a:p>
          <a:p>
            <a:pPr marL="609600" indent="-609600" eaLnBrk="1" hangingPunct="1">
              <a:lnSpc>
                <a:spcPct val="90000"/>
              </a:lnSpc>
              <a:buClr>
                <a:schemeClr val="accent4">
                  <a:lumMod val="10000"/>
                </a:schemeClr>
              </a:buClr>
              <a:buSzPct val="90000"/>
              <a:buFontTx/>
              <a:buAutoNum type="arabicPeriod"/>
              <a:defRPr/>
            </a:pPr>
            <a:r>
              <a:rPr lang="en-US" altLang="en-US" b="1" dirty="0" smtClean="0">
                <a:solidFill>
                  <a:schemeClr val="accent4">
                    <a:lumMod val="10000"/>
                  </a:schemeClr>
                </a:solidFill>
                <a:effectLst/>
              </a:rPr>
              <a:t>All contemporary applications </a:t>
            </a:r>
            <a:r>
              <a:rPr lang="en-US" altLang="en-US" b="1" i="1" dirty="0" smtClean="0">
                <a:solidFill>
                  <a:srgbClr val="0070C0"/>
                </a:solidFill>
                <a:effectLst/>
              </a:rPr>
              <a:t>must reflect</a:t>
            </a:r>
            <a:r>
              <a:rPr lang="en-US" altLang="en-US" b="1" dirty="0" smtClean="0">
                <a:solidFill>
                  <a:schemeClr val="accent4">
                    <a:lumMod val="10000"/>
                  </a:schemeClr>
                </a:solidFill>
                <a:effectLst/>
              </a:rPr>
              <a:t> the </a:t>
            </a:r>
            <a:r>
              <a:rPr lang="en-US" altLang="en-US" b="1" u="sng" dirty="0" smtClean="0">
                <a:solidFill>
                  <a:srgbClr val="C00000"/>
                </a:solidFill>
                <a:effectLst/>
              </a:rPr>
              <a:t>historical context</a:t>
            </a:r>
            <a:r>
              <a:rPr lang="en-US" altLang="en-US" b="1" dirty="0" smtClean="0">
                <a:solidFill>
                  <a:srgbClr val="C00000"/>
                </a:solidFill>
                <a:effectLst/>
              </a:rPr>
              <a:t> </a:t>
            </a:r>
            <a:r>
              <a:rPr lang="en-US" altLang="en-US" b="1" dirty="0" smtClean="0">
                <a:solidFill>
                  <a:schemeClr val="accent4">
                    <a:lumMod val="10000"/>
                  </a:schemeClr>
                </a:solidFill>
                <a:effectLst/>
              </a:rPr>
              <a:t>as well as the present realities they mean to interpret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76200"/>
            <a:ext cx="9048750" cy="914400"/>
          </a:xfrm>
        </p:spPr>
        <p:txBody>
          <a:bodyPr/>
          <a:lstStyle/>
          <a:p>
            <a:pPr>
              <a:defRPr/>
            </a:pPr>
            <a:r>
              <a:rPr lang="en-US" altLang="en-US" sz="4000" b="1" dirty="0" smtClean="0">
                <a:solidFill>
                  <a:schemeClr val="tx1"/>
                </a:solidFill>
              </a:rPr>
              <a:t>Historical Context of Malachi</a:t>
            </a:r>
            <a:endParaRPr lang="en-US" altLang="en-US" sz="4000" dirty="0">
              <a:solidFill>
                <a:schemeClr val="tx1"/>
              </a:solidFill>
            </a:endParaRPr>
          </a:p>
        </p:txBody>
      </p:sp>
      <p:sp>
        <p:nvSpPr>
          <p:cNvPr id="4099" name="Rectangle 3"/>
          <p:cNvSpPr>
            <a:spLocks noGrp="1" noChangeArrowheads="1"/>
          </p:cNvSpPr>
          <p:nvPr>
            <p:ph type="body" idx="1"/>
          </p:nvPr>
        </p:nvSpPr>
        <p:spPr>
          <a:xfrm>
            <a:off x="457200" y="1219200"/>
            <a:ext cx="8229600" cy="5257800"/>
          </a:xfrm>
        </p:spPr>
        <p:txBody>
          <a:bodyPr/>
          <a:lstStyle/>
          <a:p>
            <a:pPr>
              <a:lnSpc>
                <a:spcPct val="80000"/>
              </a:lnSpc>
              <a:defRPr/>
            </a:pPr>
            <a:r>
              <a:rPr lang="en-US" altLang="en-US" sz="2800" dirty="0" smtClean="0">
                <a:solidFill>
                  <a:srgbClr val="FFFF00"/>
                </a:solidFill>
              </a:rPr>
              <a:t>Malachi </a:t>
            </a:r>
            <a:r>
              <a:rPr lang="en-US" altLang="en-US" sz="2800" dirty="0">
                <a:solidFill>
                  <a:srgbClr val="FFFF00"/>
                </a:solidFill>
              </a:rPr>
              <a:t>lived in the 5th century B.C. and his book is dated to around 433 B.C., the time of Israel’s history known as the Post-Exilic period. </a:t>
            </a:r>
          </a:p>
          <a:p>
            <a:pPr>
              <a:lnSpc>
                <a:spcPct val="80000"/>
              </a:lnSpc>
              <a:defRPr/>
            </a:pPr>
            <a:endParaRPr lang="en-US" altLang="en-US" sz="2800" dirty="0">
              <a:solidFill>
                <a:srgbClr val="FFFF00"/>
              </a:solidFill>
            </a:endParaRPr>
          </a:p>
          <a:p>
            <a:pPr>
              <a:lnSpc>
                <a:spcPct val="80000"/>
              </a:lnSpc>
              <a:defRPr/>
            </a:pPr>
            <a:r>
              <a:rPr lang="en-US" altLang="en-US" sz="2800" dirty="0">
                <a:solidFill>
                  <a:srgbClr val="FFFF00"/>
                </a:solidFill>
              </a:rPr>
              <a:t>Other Post-Exilic prophets include: Haggai </a:t>
            </a:r>
            <a:r>
              <a:rPr lang="en-US" altLang="en-US" sz="2800" dirty="0" smtClean="0">
                <a:solidFill>
                  <a:srgbClr val="FFFF00"/>
                </a:solidFill>
              </a:rPr>
              <a:t>(</a:t>
            </a:r>
            <a:r>
              <a:rPr lang="en-US" altLang="en-US" sz="2800" dirty="0" smtClean="0"/>
              <a:t>520</a:t>
            </a:r>
            <a:r>
              <a:rPr lang="en-US" altLang="en-US" sz="2800" dirty="0" smtClean="0">
                <a:solidFill>
                  <a:srgbClr val="FFFF00"/>
                </a:solidFill>
              </a:rPr>
              <a:t> </a:t>
            </a:r>
            <a:r>
              <a:rPr lang="en-US" altLang="en-US" sz="2800" dirty="0" smtClean="0"/>
              <a:t>BC</a:t>
            </a:r>
            <a:r>
              <a:rPr lang="en-US" altLang="en-US" sz="2800" dirty="0" smtClean="0">
                <a:solidFill>
                  <a:srgbClr val="FFFF00"/>
                </a:solidFill>
              </a:rPr>
              <a:t>) and Zechariah (</a:t>
            </a:r>
            <a:r>
              <a:rPr lang="en-US" altLang="en-US" sz="2800" dirty="0" smtClean="0"/>
              <a:t>520-18</a:t>
            </a:r>
            <a:r>
              <a:rPr lang="en-US" altLang="en-US" sz="2800" dirty="0" smtClean="0">
                <a:solidFill>
                  <a:srgbClr val="FFFF00"/>
                </a:solidFill>
              </a:rPr>
              <a:t> </a:t>
            </a:r>
            <a:r>
              <a:rPr lang="en-US" altLang="en-US" sz="2800" dirty="0" smtClean="0"/>
              <a:t>BC</a:t>
            </a:r>
            <a:r>
              <a:rPr lang="en-US" altLang="en-US" sz="2800" dirty="0" smtClean="0">
                <a:solidFill>
                  <a:srgbClr val="FFFF00"/>
                </a:solidFill>
              </a:rPr>
              <a:t>). </a:t>
            </a:r>
            <a:r>
              <a:rPr lang="en-US" altLang="en-US" sz="2800" dirty="0">
                <a:solidFill>
                  <a:srgbClr val="FFFF00"/>
                </a:solidFill>
              </a:rPr>
              <a:t>(</a:t>
            </a:r>
            <a:r>
              <a:rPr lang="en-US" altLang="en-US" sz="2800" dirty="0" smtClean="0">
                <a:solidFill>
                  <a:srgbClr val="FFFF00"/>
                </a:solidFill>
              </a:rPr>
              <a:t>Daniel</a:t>
            </a:r>
            <a:r>
              <a:rPr lang="en-US" altLang="en-US" sz="2800" dirty="0" smtClean="0"/>
              <a:t>*</a:t>
            </a:r>
            <a:r>
              <a:rPr lang="en-US" altLang="en-US" sz="2800" dirty="0" smtClean="0">
                <a:solidFill>
                  <a:srgbClr val="FFFF00"/>
                </a:solidFill>
              </a:rPr>
              <a:t>)</a:t>
            </a:r>
            <a:endParaRPr lang="en-US" altLang="en-US" sz="2800" dirty="0">
              <a:solidFill>
                <a:srgbClr val="FFFF00"/>
              </a:solidFill>
            </a:endParaRPr>
          </a:p>
          <a:p>
            <a:pPr>
              <a:lnSpc>
                <a:spcPct val="80000"/>
              </a:lnSpc>
              <a:defRPr/>
            </a:pPr>
            <a:endParaRPr lang="en-US" altLang="en-US" sz="2800" dirty="0">
              <a:solidFill>
                <a:srgbClr val="FFFF00"/>
              </a:solidFill>
            </a:endParaRPr>
          </a:p>
          <a:p>
            <a:pPr>
              <a:lnSpc>
                <a:spcPct val="80000"/>
              </a:lnSpc>
              <a:defRPr/>
            </a:pPr>
            <a:r>
              <a:rPr lang="en-US" altLang="en-US" sz="2800" dirty="0">
                <a:solidFill>
                  <a:srgbClr val="FFFF00"/>
                </a:solidFill>
              </a:rPr>
              <a:t>Other Post-Exilic books include: I &amp; II Chronicles </a:t>
            </a:r>
            <a:r>
              <a:rPr lang="en-US" altLang="en-US" sz="2800" dirty="0">
                <a:solidFill>
                  <a:srgbClr val="66FFFF"/>
                </a:solidFill>
              </a:rPr>
              <a:t>Ezra, </a:t>
            </a:r>
            <a:r>
              <a:rPr lang="en-US" altLang="en-US" sz="2800" dirty="0" smtClean="0">
                <a:solidFill>
                  <a:srgbClr val="66FFFF"/>
                </a:solidFill>
              </a:rPr>
              <a:t>Nehemiah</a:t>
            </a:r>
            <a:r>
              <a:rPr lang="en-US" altLang="en-US" sz="2800" dirty="0" smtClean="0"/>
              <a:t>**</a:t>
            </a:r>
            <a:r>
              <a:rPr lang="en-US" altLang="en-US" sz="2800" dirty="0" smtClean="0">
                <a:solidFill>
                  <a:srgbClr val="66FFFF"/>
                </a:solidFill>
              </a:rPr>
              <a:t>, </a:t>
            </a:r>
            <a:r>
              <a:rPr lang="en-US" altLang="en-US" sz="2800" dirty="0">
                <a:solidFill>
                  <a:srgbClr val="FFFF00"/>
                </a:solidFill>
              </a:rPr>
              <a:t>and Esther</a:t>
            </a:r>
            <a:r>
              <a:rPr lang="en-US" altLang="en-US" sz="2800" dirty="0" smtClean="0">
                <a:solidFill>
                  <a:srgbClr val="FFFF00"/>
                </a:solidFill>
              </a:rPr>
              <a:t>.</a:t>
            </a:r>
          </a:p>
          <a:p>
            <a:pPr marL="0" indent="0">
              <a:lnSpc>
                <a:spcPct val="80000"/>
              </a:lnSpc>
              <a:buFont typeface="Wingdings" panose="05000000000000000000" pitchFamily="2" charset="2"/>
              <a:buNone/>
              <a:defRPr/>
            </a:pPr>
            <a:endParaRPr lang="en-US" altLang="en-US" sz="2800" dirty="0" smtClean="0">
              <a:solidFill>
                <a:srgbClr val="FFFF00"/>
              </a:solidFill>
            </a:endParaRPr>
          </a:p>
          <a:p>
            <a:pPr>
              <a:lnSpc>
                <a:spcPct val="80000"/>
              </a:lnSpc>
              <a:defRPr/>
            </a:pPr>
            <a:r>
              <a:rPr lang="en-US" altLang="en-US" sz="2800" dirty="0" smtClean="0">
                <a:solidFill>
                  <a:srgbClr val="FFFF00"/>
                </a:solidFill>
              </a:rPr>
              <a:t>Persia was the world power of which Judah was a province or satrap ruled by a Persian governor (</a:t>
            </a:r>
            <a:r>
              <a:rPr lang="he-IL" sz="2800" dirty="0"/>
              <a:t>פֶּחָה </a:t>
            </a:r>
            <a:r>
              <a:rPr lang="en-US" altLang="en-US" sz="2800" dirty="0" smtClean="0">
                <a:solidFill>
                  <a:srgbClr val="FFFF00"/>
                </a:solidFill>
              </a:rPr>
              <a:t>  </a:t>
            </a:r>
            <a:r>
              <a:rPr lang="en-US" altLang="en-US" sz="2800" i="1" dirty="0" err="1" smtClean="0">
                <a:solidFill>
                  <a:srgbClr val="FFFF00"/>
                </a:solidFill>
              </a:rPr>
              <a:t>pechah</a:t>
            </a:r>
            <a:r>
              <a:rPr lang="en-US" altLang="en-US" sz="2800" i="1" dirty="0" smtClean="0">
                <a:solidFill>
                  <a:srgbClr val="FFFF00"/>
                </a:solidFill>
              </a:rPr>
              <a:t>  </a:t>
            </a:r>
            <a:r>
              <a:rPr lang="en-US" altLang="en-US" sz="2800" dirty="0" smtClean="0">
                <a:solidFill>
                  <a:srgbClr val="FFFF00"/>
                </a:solidFill>
              </a:rPr>
              <a:t>Mal. 1:8)</a:t>
            </a:r>
            <a:endParaRPr lang="en-US" altLang="en-US" sz="2800" dirty="0">
              <a:solidFill>
                <a:srgbClr val="FFFF00"/>
              </a:solidFill>
            </a:endParaRPr>
          </a:p>
          <a:p>
            <a:pPr>
              <a:lnSpc>
                <a:spcPct val="80000"/>
              </a:lnSpc>
              <a:defRPr/>
            </a:pPr>
            <a:endParaRPr lang="en-US" altLang="en-US" sz="2800" dirty="0">
              <a:solidFill>
                <a:srgbClr val="FFFF00"/>
              </a:solidFill>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altLang="en-US" sz="4000" dirty="0" smtClean="0"/>
              <a:t>FUNCTIONS OF the PROPHETS</a:t>
            </a:r>
          </a:p>
        </p:txBody>
      </p:sp>
      <p:sp>
        <p:nvSpPr>
          <p:cNvPr id="8195" name="Rectangle 3"/>
          <p:cNvSpPr>
            <a:spLocks noGrp="1" noChangeArrowheads="1"/>
          </p:cNvSpPr>
          <p:nvPr>
            <p:ph type="body" idx="1"/>
          </p:nvPr>
        </p:nvSpPr>
        <p:spPr>
          <a:xfrm>
            <a:off x="457200" y="1371600"/>
            <a:ext cx="8229600" cy="4759325"/>
          </a:xfrm>
        </p:spPr>
        <p:txBody>
          <a:bodyPr/>
          <a:lstStyle/>
          <a:p>
            <a:pPr eaLnBrk="1" hangingPunct="1">
              <a:defRPr/>
            </a:pPr>
            <a:r>
              <a:rPr lang="en-US" altLang="en-US" dirty="0" smtClean="0"/>
              <a:t>COVENANT ENFORCEMENT AGENTS (FEE AND STEWART) </a:t>
            </a:r>
            <a:r>
              <a:rPr lang="en-US" altLang="en-US" dirty="0" smtClean="0">
                <a:solidFill>
                  <a:schemeClr val="accent6">
                    <a:lumMod val="60000"/>
                    <a:lumOff val="40000"/>
                  </a:schemeClr>
                </a:solidFill>
              </a:rPr>
              <a:t>Prophets enforce Torah!</a:t>
            </a:r>
          </a:p>
          <a:p>
            <a:pPr eaLnBrk="1" hangingPunct="1">
              <a:defRPr/>
            </a:pPr>
            <a:r>
              <a:rPr lang="en-US" altLang="en-US" dirty="0" smtClean="0"/>
              <a:t>PROCLAIMERS OF </a:t>
            </a:r>
            <a:r>
              <a:rPr lang="en-US" altLang="en-US" dirty="0" smtClean="0">
                <a:solidFill>
                  <a:schemeClr val="accent6">
                    <a:lumMod val="60000"/>
                    <a:lumOff val="40000"/>
                  </a:schemeClr>
                </a:solidFill>
              </a:rPr>
              <a:t>the LAW</a:t>
            </a:r>
            <a:r>
              <a:rPr lang="en-US" altLang="en-US" dirty="0" smtClean="0"/>
              <a:t>-EMPHASIZING MORAL DEMANDS</a:t>
            </a:r>
          </a:p>
          <a:p>
            <a:pPr eaLnBrk="1" hangingPunct="1">
              <a:defRPr/>
            </a:pPr>
            <a:r>
              <a:rPr lang="en-US" altLang="en-US" dirty="0" smtClean="0"/>
              <a:t>PROCLAIMERS OF JUDGMENT/ RESTORATION AS IT RELATES TO DISOBEDIENCE/OBEDIENCE TO </a:t>
            </a:r>
            <a:r>
              <a:rPr lang="en-US" altLang="en-US" dirty="0" smtClean="0">
                <a:solidFill>
                  <a:schemeClr val="accent6">
                    <a:lumMod val="60000"/>
                    <a:lumOff val="40000"/>
                  </a:schemeClr>
                </a:solidFill>
              </a:rPr>
              <a:t>the LAW</a:t>
            </a:r>
            <a:endParaRPr lang="en-US" altLang="en-US" dirty="0">
              <a:solidFill>
                <a:schemeClr val="accent6">
                  <a:lumMod val="60000"/>
                  <a:lumOff val="40000"/>
                </a:schemeClr>
              </a:solidFill>
            </a:endParaRPr>
          </a:p>
          <a:p>
            <a:pPr eaLnBrk="1" hangingPunct="1">
              <a:defRPr/>
            </a:pPr>
            <a:r>
              <a:rPr lang="en-US" altLang="en-US" dirty="0" smtClean="0"/>
              <a:t>PREDICTABLE MORE than PREDICTIVE, BUT DON’T RULE OUT PREDICTIVE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wipe(left)">
                                      <p:cBhvr>
                                        <p:cTn id="12" dur="500"/>
                                        <p:tgtEl>
                                          <p:spTgt spid="81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wipe(left)">
                                      <p:cBhvr>
                                        <p:cTn id="17" dur="500"/>
                                        <p:tgtEl>
                                          <p:spTgt spid="81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wipe(left)">
                                      <p:cBhvr>
                                        <p:cTn id="22" dur="500"/>
                                        <p:tgtEl>
                                          <p:spTgt spid="81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wipe(left)">
                                      <p:cBhvr>
                                        <p:cTn id="27"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solidFill>
                  <a:schemeClr val="accent6">
                    <a:lumMod val="60000"/>
                    <a:lumOff val="40000"/>
                  </a:schemeClr>
                </a:solidFill>
              </a:rPr>
              <a:t>Why Minor?</a:t>
            </a:r>
          </a:p>
        </p:txBody>
      </p:sp>
      <p:sp>
        <p:nvSpPr>
          <p:cNvPr id="3" name="Content Placeholder 2"/>
          <p:cNvSpPr>
            <a:spLocks noGrp="1"/>
          </p:cNvSpPr>
          <p:nvPr>
            <p:ph idx="1"/>
          </p:nvPr>
        </p:nvSpPr>
        <p:spPr/>
        <p:txBody>
          <a:bodyPr/>
          <a:lstStyle/>
          <a:p>
            <a:pPr eaLnBrk="1" hangingPunct="1">
              <a:buClr>
                <a:schemeClr val="accent6">
                  <a:lumMod val="60000"/>
                  <a:lumOff val="40000"/>
                </a:schemeClr>
              </a:buClr>
              <a:buSzPct val="110000"/>
              <a:buFont typeface="Symbol"/>
              <a:buChar char="¹"/>
              <a:defRPr/>
            </a:pPr>
            <a:r>
              <a:rPr lang="en-US" sz="4000" b="1" dirty="0" smtClean="0">
                <a:latin typeface="Book Antiqua" panose="02040602050305030304" pitchFamily="18" charset="0"/>
                <a:cs typeface="Adobe Thai" pitchFamily="18" charset="-34"/>
                <a:sym typeface="Symbol"/>
              </a:rPr>
              <a:t>Unimportant or less important message</a:t>
            </a:r>
          </a:p>
          <a:p>
            <a:pPr eaLnBrk="1" hangingPunct="1">
              <a:buClr>
                <a:schemeClr val="accent6">
                  <a:lumMod val="60000"/>
                  <a:lumOff val="40000"/>
                </a:schemeClr>
              </a:buClr>
              <a:buSzPct val="110000"/>
              <a:buFont typeface="Symbol" panose="05050102010706020507" pitchFamily="18" charset="2"/>
              <a:buChar char=""/>
              <a:defRPr/>
            </a:pPr>
            <a:r>
              <a:rPr lang="en-US" sz="4000" b="1" dirty="0" smtClean="0">
                <a:latin typeface="Book Antiqua" panose="02040602050305030304" pitchFamily="18" charset="0"/>
                <a:cs typeface="Adobe Thai" pitchFamily="18" charset="-34"/>
                <a:sym typeface="Symbol"/>
              </a:rPr>
              <a:t> Minor in size compared to the Big 3 or Major Prophets: Isaiah (66), Jeremiah (52), &amp; Ezekiel (48)</a:t>
            </a:r>
          </a:p>
          <a:p>
            <a:pPr eaLnBrk="1" hangingPunct="1">
              <a:buClr>
                <a:schemeClr val="accent6">
                  <a:lumMod val="60000"/>
                  <a:lumOff val="40000"/>
                </a:schemeClr>
              </a:buClr>
              <a:buSzPct val="110000"/>
              <a:buFont typeface="Symbol" panose="05050102010706020507" pitchFamily="18" charset="2"/>
              <a:buChar char=""/>
              <a:defRPr/>
            </a:pPr>
            <a:r>
              <a:rPr lang="en-US" sz="4000" b="1" dirty="0" smtClean="0">
                <a:latin typeface="Book Antiqua" panose="02040602050305030304" pitchFamily="18" charset="0"/>
                <a:cs typeface="Adobe Thai" pitchFamily="18" charset="-34"/>
                <a:sym typeface="Symbol"/>
              </a:rPr>
              <a:t> Minor Prophets (67)</a:t>
            </a:r>
            <a:endParaRPr lang="en-US" sz="4000" b="1" dirty="0" smtClean="0">
              <a:latin typeface="Symbol" panose="05050102010706020507" pitchFamily="18" charset="2"/>
              <a:cs typeface="Adobe Thai" pitchFamily="18" charset="-34"/>
              <a:sym typeface="Symbol"/>
            </a:endParaRPr>
          </a:p>
          <a:p>
            <a:pPr marL="0" indent="0" eaLnBrk="1" hangingPunct="1">
              <a:buClr>
                <a:schemeClr val="accent6">
                  <a:lumMod val="60000"/>
                  <a:lumOff val="40000"/>
                </a:schemeClr>
              </a:buClr>
              <a:buSzPct val="100000"/>
              <a:buFont typeface="Wingdings" panose="05000000000000000000" pitchFamily="2" charset="2"/>
              <a:buNone/>
              <a:defRPr/>
            </a:pPr>
            <a:endParaRPr lang="en-US" sz="4000" b="1" dirty="0" smtClean="0">
              <a:latin typeface="Symbol" panose="05050102010706020507" pitchFamily="18" charset="2"/>
              <a:cs typeface="Adobe Thai" pitchFamily="18" charset="-34"/>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76200"/>
            <a:ext cx="8229600" cy="1143000"/>
          </a:xfrm>
        </p:spPr>
        <p:txBody>
          <a:bodyPr/>
          <a:lstStyle/>
          <a:p>
            <a:pPr eaLnBrk="1" hangingPunct="1">
              <a:defRPr/>
            </a:pPr>
            <a:r>
              <a:rPr lang="en-US" altLang="en-US" dirty="0" smtClean="0"/>
              <a:t>THE MINOR PROPHETS</a:t>
            </a:r>
          </a:p>
        </p:txBody>
      </p:sp>
      <p:sp>
        <p:nvSpPr>
          <p:cNvPr id="6148" name="Rectangle 4"/>
          <p:cNvSpPr>
            <a:spLocks noGrp="1" noChangeArrowheads="1"/>
          </p:cNvSpPr>
          <p:nvPr>
            <p:ph type="body" sz="half" idx="1"/>
          </p:nvPr>
        </p:nvSpPr>
        <p:spPr/>
        <p:txBody>
          <a:bodyPr/>
          <a:lstStyle/>
          <a:p>
            <a:pPr eaLnBrk="1" hangingPunct="1">
              <a:defRPr/>
            </a:pPr>
            <a:r>
              <a:rPr lang="en-US" altLang="en-US" sz="4000" dirty="0" smtClean="0">
                <a:solidFill>
                  <a:srgbClr val="FF0000"/>
                </a:solidFill>
              </a:rPr>
              <a:t>HOSEA 8th</a:t>
            </a:r>
          </a:p>
          <a:p>
            <a:pPr eaLnBrk="1" hangingPunct="1">
              <a:defRPr/>
            </a:pPr>
            <a:r>
              <a:rPr lang="en-US" altLang="en-US" sz="4000" dirty="0" smtClean="0"/>
              <a:t>JOEL 7th</a:t>
            </a:r>
          </a:p>
          <a:p>
            <a:pPr eaLnBrk="1" hangingPunct="1">
              <a:defRPr/>
            </a:pPr>
            <a:r>
              <a:rPr lang="en-US" altLang="en-US" sz="4000" dirty="0" smtClean="0">
                <a:solidFill>
                  <a:srgbClr val="FF0000"/>
                </a:solidFill>
              </a:rPr>
              <a:t>AMOS 8th</a:t>
            </a:r>
          </a:p>
          <a:p>
            <a:pPr eaLnBrk="1" hangingPunct="1">
              <a:defRPr/>
            </a:pPr>
            <a:r>
              <a:rPr lang="en-US" altLang="en-US" sz="4000" dirty="0" smtClean="0">
                <a:solidFill>
                  <a:srgbClr val="FFFF00"/>
                </a:solidFill>
              </a:rPr>
              <a:t>OBADIAH 6th</a:t>
            </a:r>
          </a:p>
          <a:p>
            <a:pPr eaLnBrk="1" hangingPunct="1">
              <a:defRPr/>
            </a:pPr>
            <a:r>
              <a:rPr lang="en-US" altLang="en-US" sz="4000" dirty="0" smtClean="0">
                <a:solidFill>
                  <a:srgbClr val="FF0000"/>
                </a:solidFill>
              </a:rPr>
              <a:t>JONAH 8</a:t>
            </a:r>
            <a:r>
              <a:rPr lang="en-US" altLang="en-US" sz="4000" dirty="0" smtClean="0"/>
              <a:t>/</a:t>
            </a:r>
            <a:r>
              <a:rPr lang="en-US" altLang="en-US" sz="4000" dirty="0" smtClean="0">
                <a:solidFill>
                  <a:schemeClr val="bg2">
                    <a:lumMod val="60000"/>
                    <a:lumOff val="40000"/>
                  </a:schemeClr>
                </a:solidFill>
              </a:rPr>
              <a:t>5th?</a:t>
            </a:r>
          </a:p>
          <a:p>
            <a:pPr eaLnBrk="1" hangingPunct="1">
              <a:defRPr/>
            </a:pPr>
            <a:r>
              <a:rPr lang="en-US" altLang="en-US" sz="4000" dirty="0" smtClean="0">
                <a:solidFill>
                  <a:srgbClr val="FF0000"/>
                </a:solidFill>
              </a:rPr>
              <a:t>MICAH 8th</a:t>
            </a:r>
          </a:p>
        </p:txBody>
      </p:sp>
      <p:sp>
        <p:nvSpPr>
          <p:cNvPr id="6149" name="Rectangle 5"/>
          <p:cNvSpPr>
            <a:spLocks noGrp="1" noChangeArrowheads="1"/>
          </p:cNvSpPr>
          <p:nvPr>
            <p:ph type="body" sz="half" idx="2"/>
          </p:nvPr>
        </p:nvSpPr>
        <p:spPr>
          <a:xfrm>
            <a:off x="4419600" y="1600200"/>
            <a:ext cx="4495800" cy="4530725"/>
          </a:xfrm>
        </p:spPr>
        <p:txBody>
          <a:bodyPr/>
          <a:lstStyle/>
          <a:p>
            <a:pPr eaLnBrk="1" hangingPunct="1">
              <a:defRPr/>
            </a:pPr>
            <a:r>
              <a:rPr lang="en-US" altLang="en-US" sz="4000" dirty="0" smtClean="0"/>
              <a:t>NAHUM 7th</a:t>
            </a:r>
          </a:p>
          <a:p>
            <a:pPr eaLnBrk="1" hangingPunct="1">
              <a:defRPr/>
            </a:pPr>
            <a:r>
              <a:rPr lang="en-US" altLang="en-US" sz="4000" dirty="0" smtClean="0"/>
              <a:t>HABBAKKUK 7th</a:t>
            </a:r>
          </a:p>
          <a:p>
            <a:pPr eaLnBrk="1" hangingPunct="1">
              <a:defRPr/>
            </a:pPr>
            <a:r>
              <a:rPr lang="en-US" altLang="en-US" sz="4000" dirty="0" smtClean="0"/>
              <a:t>ZEPHANIAH 7th</a:t>
            </a:r>
          </a:p>
          <a:p>
            <a:pPr eaLnBrk="1" hangingPunct="1">
              <a:defRPr/>
            </a:pPr>
            <a:r>
              <a:rPr lang="en-US" altLang="en-US" sz="4000" dirty="0" smtClean="0">
                <a:solidFill>
                  <a:srgbClr val="FFFF00"/>
                </a:solidFill>
              </a:rPr>
              <a:t>HAGGAI 6th</a:t>
            </a:r>
          </a:p>
          <a:p>
            <a:pPr eaLnBrk="1" hangingPunct="1">
              <a:defRPr/>
            </a:pPr>
            <a:r>
              <a:rPr lang="en-US" altLang="en-US" sz="4000" dirty="0" smtClean="0">
                <a:solidFill>
                  <a:srgbClr val="FFFF00"/>
                </a:solidFill>
              </a:rPr>
              <a:t>ZECHARIAH 6th</a:t>
            </a:r>
          </a:p>
          <a:p>
            <a:pPr eaLnBrk="1" hangingPunct="1">
              <a:defRPr/>
            </a:pPr>
            <a:r>
              <a:rPr lang="en-US" altLang="en-US" sz="4000" dirty="0" smtClean="0">
                <a:solidFill>
                  <a:schemeClr val="bg2">
                    <a:lumMod val="60000"/>
                    <a:lumOff val="40000"/>
                  </a:schemeClr>
                </a:solidFill>
              </a:rPr>
              <a:t>MALACHI 5th</a:t>
            </a:r>
          </a:p>
        </p:txBody>
      </p:sp>
      <p:sp>
        <p:nvSpPr>
          <p:cNvPr id="2" name="TextBox 1"/>
          <p:cNvSpPr txBox="1"/>
          <p:nvPr/>
        </p:nvSpPr>
        <p:spPr>
          <a:xfrm>
            <a:off x="0" y="990600"/>
            <a:ext cx="9144000" cy="338138"/>
          </a:xfrm>
          <a:prstGeom prst="rect">
            <a:avLst/>
          </a:prstGeom>
          <a:solidFill>
            <a:schemeClr val="bg2"/>
          </a:solidFill>
        </p:spPr>
        <p:txBody>
          <a:bodyPr>
            <a:spAutoFit/>
          </a:bodyPr>
          <a:lstStyle/>
          <a:p>
            <a:pPr>
              <a:defRPr/>
            </a:pPr>
            <a:r>
              <a:rPr lang="en-US" sz="1600" b="1" dirty="0">
                <a:effectLst>
                  <a:outerShdw blurRad="38100" dist="38100" dir="2700000" algn="tl">
                    <a:srgbClr val="000000">
                      <a:alpha val="43137"/>
                    </a:srgbClr>
                  </a:outerShdw>
                </a:effectLst>
              </a:rPr>
              <a:t>LISTED IN CANONICAL ORDER  • COLOR-CODED BY CENTURY OF ACTIVE SERVICE</a:t>
            </a:r>
          </a:p>
        </p:txBody>
      </p:sp>
      <p:sp>
        <p:nvSpPr>
          <p:cNvPr id="3" name="TextBox 2"/>
          <p:cNvSpPr txBox="1"/>
          <p:nvPr/>
        </p:nvSpPr>
        <p:spPr>
          <a:xfrm>
            <a:off x="0" y="5867400"/>
            <a:ext cx="9144000" cy="954088"/>
          </a:xfrm>
          <a:prstGeom prst="rect">
            <a:avLst/>
          </a:prstGeom>
          <a:noFill/>
        </p:spPr>
        <p:txBody>
          <a:bodyPr>
            <a:spAutoFit/>
          </a:bodyPr>
          <a:lstStyle/>
          <a:p>
            <a:pPr algn="ctr">
              <a:defRPr/>
            </a:pPr>
            <a:r>
              <a:rPr lang="en-US" sz="2800" b="1" dirty="0">
                <a:solidFill>
                  <a:schemeClr val="bg2">
                    <a:lumMod val="60000"/>
                    <a:lumOff val="40000"/>
                  </a:schemeClr>
                </a:solidFill>
                <a:effectLst>
                  <a:outerShdw blurRad="38100" dist="38100" dir="2700000" algn="tl">
                    <a:srgbClr val="000000">
                      <a:alpha val="43137"/>
                    </a:srgbClr>
                  </a:outerShdw>
                </a:effectLst>
              </a:rPr>
              <a:t>Malachi either preceded </a:t>
            </a:r>
            <a:r>
              <a:rPr lang="en-US" sz="2400" b="1" dirty="0">
                <a:solidFill>
                  <a:schemeClr val="bg2">
                    <a:lumMod val="60000"/>
                    <a:lumOff val="40000"/>
                  </a:schemeClr>
                </a:solidFill>
                <a:effectLst>
                  <a:outerShdw blurRad="38100" dist="38100" dir="2700000" algn="tl">
                    <a:srgbClr val="000000">
                      <a:alpha val="43137"/>
                    </a:srgbClr>
                  </a:outerShdw>
                </a:effectLst>
              </a:rPr>
              <a:t>(475-458 BC) </a:t>
            </a:r>
            <a:r>
              <a:rPr lang="en-US" sz="2800" b="1" dirty="0">
                <a:solidFill>
                  <a:schemeClr val="bg2">
                    <a:lumMod val="60000"/>
                    <a:lumOff val="40000"/>
                  </a:schemeClr>
                </a:solidFill>
                <a:effectLst>
                  <a:outerShdw blurRad="38100" dist="38100" dir="2700000" algn="tl">
                    <a:srgbClr val="000000">
                      <a:alpha val="43137"/>
                    </a:srgbClr>
                  </a:outerShdw>
                </a:effectLst>
              </a:rPr>
              <a:t>or was a contemporary with Ezra &amp; Nehemiah </a:t>
            </a:r>
            <a:r>
              <a:rPr lang="en-US" sz="2400" b="1" dirty="0">
                <a:solidFill>
                  <a:schemeClr val="bg2">
                    <a:lumMod val="60000"/>
                    <a:lumOff val="40000"/>
                  </a:schemeClr>
                </a:solidFill>
                <a:effectLst>
                  <a:outerShdw blurRad="38100" dist="38100" dir="2700000" algn="tl">
                    <a:srgbClr val="000000">
                      <a:alpha val="43137"/>
                    </a:srgbClr>
                  </a:outerShdw>
                </a:effectLst>
              </a:rPr>
              <a:t>(458-433 BC).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52400"/>
            <a:ext cx="8229600" cy="1268413"/>
          </a:xfrm>
        </p:spPr>
        <p:txBody>
          <a:bodyPr/>
          <a:lstStyle/>
          <a:p>
            <a:pPr eaLnBrk="1" hangingPunct="1">
              <a:defRPr/>
            </a:pPr>
            <a:r>
              <a:rPr lang="en-US" altLang="en-US" sz="4000" b="1" dirty="0" smtClean="0"/>
              <a:t>Characteristics of 8</a:t>
            </a:r>
            <a:r>
              <a:rPr lang="en-US" altLang="en-US" sz="4000" b="1" baseline="30000" dirty="0" smtClean="0"/>
              <a:t>th</a:t>
            </a:r>
            <a:r>
              <a:rPr lang="en-US" altLang="en-US" sz="4000" b="1" dirty="0" smtClean="0"/>
              <a:t> Century </a:t>
            </a:r>
            <a:br>
              <a:rPr lang="en-US" altLang="en-US" sz="4000" b="1" dirty="0" smtClean="0"/>
            </a:br>
            <a:r>
              <a:rPr lang="en-US" altLang="en-US" sz="4000" b="1" dirty="0" smtClean="0"/>
              <a:t>Israel and Judah</a:t>
            </a:r>
          </a:p>
        </p:txBody>
      </p:sp>
      <p:sp>
        <p:nvSpPr>
          <p:cNvPr id="17411" name="Rectangle 3"/>
          <p:cNvSpPr>
            <a:spLocks noGrp="1" noChangeArrowheads="1"/>
          </p:cNvSpPr>
          <p:nvPr>
            <p:ph type="body" idx="1"/>
          </p:nvPr>
        </p:nvSpPr>
        <p:spPr>
          <a:xfrm>
            <a:off x="304800" y="1447800"/>
            <a:ext cx="8382000" cy="5410200"/>
          </a:xfrm>
        </p:spPr>
        <p:txBody>
          <a:bodyPr/>
          <a:lstStyle/>
          <a:p>
            <a:pPr marL="609600" indent="-609600" eaLnBrk="1" hangingPunct="1">
              <a:buSzPct val="95000"/>
              <a:buFont typeface="Wingdings" panose="05000000000000000000" pitchFamily="2" charset="2"/>
              <a:buAutoNum type="arabicPeriod"/>
              <a:defRPr/>
            </a:pPr>
            <a:r>
              <a:rPr lang="en-US" altLang="en-US" sz="3600" dirty="0" smtClean="0">
                <a:solidFill>
                  <a:srgbClr val="FFFF00"/>
                </a:solidFill>
              </a:rPr>
              <a:t>Peace</a:t>
            </a:r>
            <a:r>
              <a:rPr lang="en-US" altLang="en-US" sz="3600" dirty="0" smtClean="0"/>
              <a:t>-International enemies were weak during the mid-8</a:t>
            </a:r>
            <a:r>
              <a:rPr lang="en-US" altLang="en-US" sz="3600" baseline="30000" dirty="0" smtClean="0"/>
              <a:t>th</a:t>
            </a:r>
            <a:r>
              <a:rPr lang="en-US" altLang="en-US" sz="3600" dirty="0" smtClean="0"/>
              <a:t> century</a:t>
            </a:r>
          </a:p>
          <a:p>
            <a:pPr marL="609600" indent="-609600" eaLnBrk="1" hangingPunct="1">
              <a:buSzPct val="95000"/>
              <a:buFont typeface="Wingdings" panose="05000000000000000000" pitchFamily="2" charset="2"/>
              <a:buAutoNum type="arabicPeriod"/>
              <a:defRPr/>
            </a:pPr>
            <a:r>
              <a:rPr lang="en-US" altLang="en-US" sz="3600" dirty="0" smtClean="0">
                <a:solidFill>
                  <a:srgbClr val="FFFF00"/>
                </a:solidFill>
              </a:rPr>
              <a:t>Prosperity</a:t>
            </a:r>
            <a:r>
              <a:rPr lang="en-US" altLang="en-US" sz="3600" dirty="0" smtClean="0"/>
              <a:t>-limited primarily to the rich &amp; at expense of the poor</a:t>
            </a:r>
          </a:p>
          <a:p>
            <a:pPr marL="609600" indent="-609600" eaLnBrk="1" hangingPunct="1">
              <a:buSzPct val="95000"/>
              <a:buFont typeface="Wingdings" panose="05000000000000000000" pitchFamily="2" charset="2"/>
              <a:buAutoNum type="arabicPeriod"/>
              <a:defRPr/>
            </a:pPr>
            <a:r>
              <a:rPr lang="en-US" altLang="en-US" sz="3600" dirty="0" smtClean="0">
                <a:solidFill>
                  <a:srgbClr val="FFFF00"/>
                </a:solidFill>
              </a:rPr>
              <a:t>Participation</a:t>
            </a:r>
            <a:r>
              <a:rPr lang="en-US" altLang="en-US" sz="3600" dirty="0" smtClean="0"/>
              <a:t> in Religious Festivals and Events was at an all time high</a:t>
            </a:r>
          </a:p>
          <a:p>
            <a:pPr marL="609600" indent="-609600" eaLnBrk="1" hangingPunct="1">
              <a:buSzPct val="95000"/>
              <a:buFont typeface="Wingdings" panose="05000000000000000000" pitchFamily="2" charset="2"/>
              <a:buAutoNum type="arabicPeriod"/>
              <a:defRPr/>
            </a:pPr>
            <a:r>
              <a:rPr lang="en-US" altLang="en-US" sz="3600" dirty="0" smtClean="0">
                <a:solidFill>
                  <a:srgbClr val="FFFF00"/>
                </a:solidFill>
              </a:rPr>
              <a:t>Progressive </a:t>
            </a:r>
            <a:r>
              <a:rPr lang="en-US" altLang="en-US" sz="3600" dirty="0" smtClean="0"/>
              <a:t>Greed, Immorality, Oppression of the Poor, Religious Syncretism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wipe(left)">
                                      <p:cBhvr>
                                        <p:cTn id="12" dur="500"/>
                                        <p:tgtEl>
                                          <p:spTgt spid="174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wipe(left)">
                                      <p:cBhvr>
                                        <p:cTn id="17" dur="500"/>
                                        <p:tgtEl>
                                          <p:spTgt spid="174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animEffect transition="in" filter="wipe(left)">
                                      <p:cBhvr>
                                        <p:cTn id="22" dur="500"/>
                                        <p:tgtEl>
                                          <p:spTgt spid="1741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411">
                                            <p:txEl>
                                              <p:pRg st="3" end="3"/>
                                            </p:txEl>
                                          </p:spTgt>
                                        </p:tgtEl>
                                        <p:attrNameLst>
                                          <p:attrName>style.visibility</p:attrName>
                                        </p:attrNameLst>
                                      </p:cBhvr>
                                      <p:to>
                                        <p:strVal val="visible"/>
                                      </p:to>
                                    </p:set>
                                    <p:animEffect transition="in" filter="wipe(left)">
                                      <p:cBhvr>
                                        <p:cTn id="27"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85" name="Group 69"/>
          <p:cNvGraphicFramePr>
            <a:graphicFrameLocks noGrp="1"/>
          </p:cNvGraphicFramePr>
          <p:nvPr>
            <p:ph type="tbl" idx="1"/>
          </p:nvPr>
        </p:nvGraphicFramePr>
        <p:xfrm>
          <a:off x="228600" y="228600"/>
          <a:ext cx="8686800" cy="6365875"/>
        </p:xfrm>
        <a:graphic>
          <a:graphicData uri="http://schemas.openxmlformats.org/drawingml/2006/table">
            <a:tbl>
              <a:tblPr/>
              <a:tblGrid>
                <a:gridCol w="1738012"/>
                <a:gridCol w="1940182"/>
                <a:gridCol w="1173892"/>
                <a:gridCol w="2191265"/>
                <a:gridCol w="1643449"/>
              </a:tblGrid>
              <a:tr h="1190650">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Name</a:t>
                      </a:r>
                    </a:p>
                  </a:txBody>
                  <a:tcPr marT="45725" marB="4572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Meaning</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Key Verse</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theme</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Dates</a:t>
                      </a:r>
                    </a:p>
                  </a:txBody>
                  <a:tcPr marT="45725" marB="4572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438">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Hosea</a:t>
                      </a:r>
                    </a:p>
                  </a:txBody>
                  <a:tcPr marT="45725" marB="4572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Salvation</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6:6</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Love</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750-725</a:t>
                      </a:r>
                    </a:p>
                  </a:txBody>
                  <a:tcPr marT="45725" marB="4572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0186">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Joel</a:t>
                      </a:r>
                    </a:p>
                  </a:txBody>
                  <a:tcPr marT="45725" marB="4572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Yahweh is God</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3:14</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Judgment</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609</a:t>
                      </a:r>
                    </a:p>
                  </a:txBody>
                  <a:tcPr marT="45725" marB="4572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0186">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Amos</a:t>
                      </a:r>
                    </a:p>
                  </a:txBody>
                  <a:tcPr marT="45725" marB="4572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Burden-bearer</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5:24</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Justice</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760</a:t>
                      </a:r>
                    </a:p>
                  </a:txBody>
                  <a:tcPr marT="45725" marB="4572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8719">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Obadiah</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(exilic)</a:t>
                      </a:r>
                    </a:p>
                  </a:txBody>
                  <a:tcPr marT="45725" marB="4572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Servant of the Lord</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15</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Retributive Justice</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586</a:t>
                      </a:r>
                    </a:p>
                  </a:txBody>
                  <a:tcPr marT="45725" marB="4572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510">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Jonah</a:t>
                      </a:r>
                    </a:p>
                  </a:txBody>
                  <a:tcPr marT="45725" marB="4572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Dove</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2:9</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Missions</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780</a:t>
                      </a:r>
                    </a:p>
                  </a:txBody>
                  <a:tcPr marT="45725" marB="4572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0186">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Micah</a:t>
                      </a:r>
                    </a:p>
                  </a:txBody>
                  <a:tcPr marT="45725" marB="4572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Who is like Yahweh?</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6:8</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Fellowship</a:t>
                      </a:r>
                    </a:p>
                  </a:txBody>
                  <a:tcPr marT="45725" marB="4572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735-700</a:t>
                      </a:r>
                    </a:p>
                  </a:txBody>
                  <a:tcPr marT="45725" marB="4572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501" name="Group 117"/>
          <p:cNvGraphicFramePr>
            <a:graphicFrameLocks noGrp="1"/>
          </p:cNvGraphicFramePr>
          <p:nvPr/>
        </p:nvGraphicFramePr>
        <p:xfrm>
          <a:off x="228600" y="1274763"/>
          <a:ext cx="8686800" cy="4799012"/>
        </p:xfrm>
        <a:graphic>
          <a:graphicData uri="http://schemas.openxmlformats.org/drawingml/2006/table">
            <a:tbl>
              <a:tblPr/>
              <a:tblGrid>
                <a:gridCol w="1828800"/>
                <a:gridCol w="2057400"/>
                <a:gridCol w="1066800"/>
                <a:gridCol w="2514600"/>
                <a:gridCol w="1219200"/>
              </a:tblGrid>
              <a:tr h="1406636">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Name</a:t>
                      </a:r>
                    </a:p>
                  </a:txBody>
                  <a:tcPr marT="45724" marB="4572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Meaning</a:t>
                      </a:r>
                    </a:p>
                  </a:txBody>
                  <a:tcPr marT="45724" marB="457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Key Verse</a:t>
                      </a:r>
                    </a:p>
                  </a:txBody>
                  <a:tcPr marT="45724" marB="457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theme</a:t>
                      </a:r>
                    </a:p>
                  </a:txBody>
                  <a:tcPr marT="45724" marB="457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Dates</a:t>
                      </a:r>
                    </a:p>
                  </a:txBody>
                  <a:tcPr marT="45724" marB="4572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6865">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Nahum</a:t>
                      </a:r>
                    </a:p>
                  </a:txBody>
                  <a:tcPr marT="45724" marB="4572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Consolation</a:t>
                      </a:r>
                    </a:p>
                  </a:txBody>
                  <a:tcPr marT="45724" marB="457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1:7</a:t>
                      </a:r>
                    </a:p>
                  </a:txBody>
                  <a:tcPr marT="45724" marB="457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God’s Goodness</a:t>
                      </a:r>
                    </a:p>
                  </a:txBody>
                  <a:tcPr marT="45724" marB="457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615</a:t>
                      </a:r>
                    </a:p>
                  </a:txBody>
                  <a:tcPr marT="45724" marB="4572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8452">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Habakkuk</a:t>
                      </a:r>
                    </a:p>
                  </a:txBody>
                  <a:tcPr marT="45724" marB="4572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Caress or Embrace</a:t>
                      </a:r>
                    </a:p>
                  </a:txBody>
                  <a:tcPr marT="45724" marB="457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2:4</a:t>
                      </a:r>
                    </a:p>
                  </a:txBody>
                  <a:tcPr marT="45724" marB="457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Faith</a:t>
                      </a:r>
                    </a:p>
                  </a:txBody>
                  <a:tcPr marT="45724" marB="457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605</a:t>
                      </a:r>
                    </a:p>
                  </a:txBody>
                  <a:tcPr marT="45724" marB="4572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57059">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Zephaniah</a:t>
                      </a:r>
                    </a:p>
                  </a:txBody>
                  <a:tcPr marT="45724" marB="4572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Hidden/</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Treasured by Yahweh</a:t>
                      </a:r>
                    </a:p>
                  </a:txBody>
                  <a:tcPr marT="45724" marB="457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1:14</a:t>
                      </a:r>
                    </a:p>
                  </a:txBody>
                  <a:tcPr marT="45724" marB="457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Urgency</a:t>
                      </a:r>
                    </a:p>
                  </a:txBody>
                  <a:tcPr marT="45724" marB="457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630-625</a:t>
                      </a:r>
                    </a:p>
                  </a:txBody>
                  <a:tcPr marT="45724" marB="4572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pPr eaLnBrk="1" hangingPunct="1">
              <a:defRPr/>
            </a:pPr>
            <a:r>
              <a:rPr lang="en-US" altLang="en-US" smtClean="0"/>
              <a:t>Post-Exilic Prophets</a:t>
            </a:r>
          </a:p>
        </p:txBody>
      </p:sp>
      <p:graphicFrame>
        <p:nvGraphicFramePr>
          <p:cNvPr id="13355" name="Group 43"/>
          <p:cNvGraphicFramePr>
            <a:graphicFrameLocks noGrp="1"/>
          </p:cNvGraphicFramePr>
          <p:nvPr>
            <p:ph idx="1"/>
          </p:nvPr>
        </p:nvGraphicFramePr>
        <p:xfrm>
          <a:off x="228600" y="1600200"/>
          <a:ext cx="8686800" cy="4530726"/>
        </p:xfrm>
        <a:graphic>
          <a:graphicData uri="http://schemas.openxmlformats.org/drawingml/2006/table">
            <a:tbl>
              <a:tblPr/>
              <a:tblGrid>
                <a:gridCol w="1800225"/>
                <a:gridCol w="2085975"/>
                <a:gridCol w="762000"/>
                <a:gridCol w="3021013"/>
                <a:gridCol w="1017587"/>
              </a:tblGrid>
              <a:tr h="1509713">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Haggai</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My Feast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Build</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520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1300">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Zechariah</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Yahweh Remembers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4:6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Encouragement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520-518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Malachi</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My Messenger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3:1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Preparation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buSzPct val="65000"/>
                        <a:buFont typeface="Wingdings" pitchFamily="2" charset="2"/>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accent2"/>
                        </a:buClr>
                        <a:buSzPct val="65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4pPr>
                      <a:lvl5pPr>
                        <a:spcBef>
                          <a:spcPct val="20000"/>
                        </a:spcBef>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folHlink"/>
                        </a:buClr>
                        <a:buSzPct val="65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433</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76200"/>
            <a:ext cx="9145588" cy="685800"/>
          </a:xfrm>
        </p:spPr>
        <p:txBody>
          <a:bodyPr/>
          <a:lstStyle/>
          <a:p>
            <a:pPr eaLnBrk="1" hangingPunct="1">
              <a:defRPr/>
            </a:pPr>
            <a:r>
              <a:rPr lang="en-US" altLang="en-US" sz="4000" dirty="0" smtClean="0">
                <a:solidFill>
                  <a:schemeClr val="tx1"/>
                </a:solidFill>
              </a:rPr>
              <a:t>Key Aspects of the Post-Exilic Period</a:t>
            </a:r>
          </a:p>
        </p:txBody>
      </p:sp>
      <p:sp>
        <p:nvSpPr>
          <p:cNvPr id="15363" name="Rectangle 3"/>
          <p:cNvSpPr>
            <a:spLocks noGrp="1" noChangeArrowheads="1"/>
          </p:cNvSpPr>
          <p:nvPr>
            <p:ph type="body" idx="1"/>
          </p:nvPr>
        </p:nvSpPr>
        <p:spPr>
          <a:xfrm>
            <a:off x="228600" y="762000"/>
            <a:ext cx="8686800" cy="5715000"/>
          </a:xfrm>
        </p:spPr>
        <p:txBody>
          <a:bodyPr/>
          <a:lstStyle/>
          <a:p>
            <a:pPr marL="609600" indent="-609600" eaLnBrk="1" hangingPunct="1">
              <a:lnSpc>
                <a:spcPct val="90000"/>
              </a:lnSpc>
              <a:buClr>
                <a:schemeClr val="accent1"/>
              </a:buClr>
              <a:buSzPct val="95000"/>
              <a:buFont typeface="Wingdings" panose="05000000000000000000" pitchFamily="2" charset="2"/>
              <a:buAutoNum type="arabicParenR"/>
              <a:defRPr/>
            </a:pPr>
            <a:r>
              <a:rPr lang="en-US" altLang="en-US" b="1" dirty="0" smtClean="0">
                <a:solidFill>
                  <a:schemeClr val="accent2">
                    <a:lumMod val="60000"/>
                    <a:lumOff val="40000"/>
                  </a:schemeClr>
                </a:solidFill>
              </a:rPr>
              <a:t>Exclusivism</a:t>
            </a:r>
          </a:p>
          <a:p>
            <a:pPr marL="990600" lvl="1" indent="-533400" eaLnBrk="1" hangingPunct="1">
              <a:lnSpc>
                <a:spcPct val="90000"/>
              </a:lnSpc>
              <a:buClr>
                <a:schemeClr val="accent1"/>
              </a:buClr>
              <a:buSzPct val="95000"/>
              <a:buFont typeface="Wingdings" panose="05000000000000000000" pitchFamily="2" charset="2"/>
              <a:buAutoNum type="arabicParenR"/>
              <a:defRPr/>
            </a:pPr>
            <a:r>
              <a:rPr lang="en-US" altLang="en-US" dirty="0" smtClean="0"/>
              <a:t>Yahweh is solely the God of the Jews</a:t>
            </a:r>
          </a:p>
          <a:p>
            <a:pPr marL="609600" indent="-609600" eaLnBrk="1" hangingPunct="1">
              <a:lnSpc>
                <a:spcPct val="90000"/>
              </a:lnSpc>
              <a:buClr>
                <a:schemeClr val="accent1"/>
              </a:buClr>
              <a:buSzPct val="95000"/>
              <a:buFont typeface="Wingdings" panose="05000000000000000000" pitchFamily="2" charset="2"/>
              <a:buAutoNum type="arabicParenR"/>
              <a:defRPr/>
            </a:pPr>
            <a:r>
              <a:rPr lang="en-US" altLang="en-US" b="1" dirty="0" smtClean="0">
                <a:solidFill>
                  <a:schemeClr val="accent2">
                    <a:lumMod val="60000"/>
                    <a:lumOff val="40000"/>
                  </a:schemeClr>
                </a:solidFill>
              </a:rPr>
              <a:t>Legalism</a:t>
            </a:r>
          </a:p>
          <a:p>
            <a:pPr marL="990600" lvl="1" indent="-533400" eaLnBrk="1" hangingPunct="1">
              <a:lnSpc>
                <a:spcPct val="90000"/>
              </a:lnSpc>
              <a:buClr>
                <a:schemeClr val="accent1"/>
              </a:buClr>
              <a:buSzPct val="95000"/>
              <a:buFont typeface="Wingdings" panose="05000000000000000000" pitchFamily="2" charset="2"/>
              <a:buAutoNum type="arabicParenR"/>
              <a:defRPr/>
            </a:pPr>
            <a:r>
              <a:rPr lang="en-US" altLang="en-US" dirty="0" smtClean="0"/>
              <a:t>move toward and emphasis on the Law</a:t>
            </a:r>
          </a:p>
          <a:p>
            <a:pPr marL="990600" lvl="1" indent="-533400" eaLnBrk="1" hangingPunct="1">
              <a:lnSpc>
                <a:spcPct val="90000"/>
              </a:lnSpc>
              <a:buClr>
                <a:schemeClr val="accent1"/>
              </a:buClr>
              <a:buSzPct val="95000"/>
              <a:buFont typeface="Wingdings" panose="05000000000000000000" pitchFamily="2" charset="2"/>
              <a:buAutoNum type="arabicParenR"/>
              <a:defRPr/>
            </a:pPr>
            <a:r>
              <a:rPr lang="en-US" altLang="en-US" dirty="0" smtClean="0"/>
              <a:t>Laws were made around the Law to protect it</a:t>
            </a:r>
          </a:p>
          <a:p>
            <a:pPr marL="990600" lvl="1" indent="-533400" eaLnBrk="1" hangingPunct="1">
              <a:lnSpc>
                <a:spcPct val="90000"/>
              </a:lnSpc>
              <a:buClr>
                <a:schemeClr val="accent1"/>
              </a:buClr>
              <a:buSzPct val="95000"/>
              <a:buFont typeface="Wingdings" panose="05000000000000000000" pitchFamily="2" charset="2"/>
              <a:buAutoNum type="arabicParenR"/>
              <a:defRPr/>
            </a:pPr>
            <a:r>
              <a:rPr lang="en-US" altLang="en-US" dirty="0" smtClean="0"/>
              <a:t>Stressed the letter of the Law not the spirit</a:t>
            </a:r>
          </a:p>
          <a:p>
            <a:pPr marL="609600" indent="-609600" eaLnBrk="1" hangingPunct="1">
              <a:lnSpc>
                <a:spcPct val="90000"/>
              </a:lnSpc>
              <a:buClr>
                <a:schemeClr val="accent1"/>
              </a:buClr>
              <a:buSzPct val="95000"/>
              <a:buFont typeface="Wingdings" panose="05000000000000000000" pitchFamily="2" charset="2"/>
              <a:buAutoNum type="arabicParenR"/>
              <a:defRPr/>
            </a:pPr>
            <a:r>
              <a:rPr lang="en-US" altLang="en-US" b="1" dirty="0" smtClean="0">
                <a:solidFill>
                  <a:schemeClr val="accent2">
                    <a:lumMod val="60000"/>
                    <a:lumOff val="40000"/>
                  </a:schemeClr>
                </a:solidFill>
              </a:rPr>
              <a:t>Ritualism</a:t>
            </a:r>
          </a:p>
          <a:p>
            <a:pPr marL="990600" lvl="1" indent="-533400" eaLnBrk="1" hangingPunct="1">
              <a:lnSpc>
                <a:spcPct val="90000"/>
              </a:lnSpc>
              <a:buClr>
                <a:schemeClr val="accent1"/>
              </a:buClr>
              <a:buSzPct val="95000"/>
              <a:buFont typeface="Wingdings" panose="05000000000000000000" pitchFamily="2" charset="2"/>
              <a:buAutoNum type="arabicParenR"/>
              <a:defRPr/>
            </a:pPr>
            <a:r>
              <a:rPr lang="en-US" altLang="en-US" dirty="0" smtClean="0"/>
              <a:t>Centering around the Temple and sacrificial system</a:t>
            </a:r>
          </a:p>
          <a:p>
            <a:pPr marL="990600" lvl="1" indent="-533400" eaLnBrk="1" hangingPunct="1">
              <a:lnSpc>
                <a:spcPct val="90000"/>
              </a:lnSpc>
              <a:buClr>
                <a:schemeClr val="accent1"/>
              </a:buClr>
              <a:buSzPct val="95000"/>
              <a:buFont typeface="Wingdings" panose="05000000000000000000" pitchFamily="2" charset="2"/>
              <a:buAutoNum type="arabicParenR"/>
              <a:defRPr/>
            </a:pPr>
            <a:r>
              <a:rPr lang="en-US" altLang="en-US" dirty="0" smtClean="0"/>
              <a:t>External correctness &gt; internal purity</a:t>
            </a:r>
          </a:p>
          <a:p>
            <a:pPr marL="590550" indent="-533400" eaLnBrk="1" hangingPunct="1">
              <a:lnSpc>
                <a:spcPct val="90000"/>
              </a:lnSpc>
              <a:buClr>
                <a:schemeClr val="accent1"/>
              </a:buClr>
              <a:buSzPct val="95000"/>
              <a:buFont typeface="Wingdings" panose="05000000000000000000" pitchFamily="2" charset="2"/>
              <a:buAutoNum type="arabicParenR"/>
              <a:defRPr/>
            </a:pPr>
            <a:r>
              <a:rPr lang="en-US" altLang="en-US" b="1" dirty="0" smtClean="0">
                <a:solidFill>
                  <a:schemeClr val="accent2">
                    <a:lumMod val="60000"/>
                    <a:lumOff val="40000"/>
                  </a:schemeClr>
                </a:solidFill>
              </a:rPr>
              <a:t>Apathy and Complacency</a:t>
            </a:r>
          </a:p>
          <a:p>
            <a:pPr marL="990600" lvl="1" indent="-533400" eaLnBrk="1" hangingPunct="1">
              <a:lnSpc>
                <a:spcPct val="90000"/>
              </a:lnSpc>
              <a:buClr>
                <a:schemeClr val="accent1"/>
              </a:buClr>
              <a:buSzPct val="95000"/>
              <a:buFont typeface="Wingdings" panose="05000000000000000000" pitchFamily="2" charset="2"/>
              <a:buAutoNum type="arabicParenR"/>
              <a:defRPr/>
            </a:pPr>
            <a:r>
              <a:rPr lang="en-US" altLang="en-US" dirty="0" smtClean="0"/>
              <a:t>Complacent about serving Yahweh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C00000"/>
        </a:solidFill>
        <a:effectLst/>
      </p:bgPr>
    </p:bg>
    <p:spTree>
      <p:nvGrpSpPr>
        <p:cNvPr id="1" name=""/>
        <p:cNvGrpSpPr/>
        <p:nvPr/>
      </p:nvGrpSpPr>
      <p:grpSpPr>
        <a:xfrm>
          <a:off x="0" y="0"/>
          <a:ext cx="0" cy="0"/>
          <a:chOff x="0" y="0"/>
          <a:chExt cx="0" cy="0"/>
        </a:xfrm>
      </p:grpSpPr>
      <p:pic>
        <p:nvPicPr>
          <p:cNvPr id="1945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20713"/>
            <a:ext cx="9144000" cy="551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76200"/>
            <a:ext cx="9144000" cy="1143000"/>
          </a:xfrm>
        </p:spPr>
        <p:txBody>
          <a:bodyPr/>
          <a:lstStyle/>
          <a:p>
            <a:pPr eaLnBrk="1" hangingPunct="1">
              <a:defRPr/>
            </a:pPr>
            <a:r>
              <a:rPr lang="en-US" altLang="en-US" sz="3200" b="1" dirty="0" smtClean="0">
                <a:solidFill>
                  <a:schemeClr val="tx1"/>
                </a:solidFill>
              </a:rPr>
              <a:t>Key Aspects of the Post-Exilic Period </a:t>
            </a:r>
            <a:br>
              <a:rPr lang="en-US" altLang="en-US" sz="3200" b="1" dirty="0" smtClean="0">
                <a:solidFill>
                  <a:schemeClr val="tx1"/>
                </a:solidFill>
              </a:rPr>
            </a:br>
            <a:r>
              <a:rPr lang="en-US" altLang="en-US" sz="3200" b="1" dirty="0" smtClean="0">
                <a:solidFill>
                  <a:schemeClr val="tx1"/>
                </a:solidFill>
              </a:rPr>
              <a:t>in Malachi</a:t>
            </a:r>
          </a:p>
        </p:txBody>
      </p:sp>
      <p:sp>
        <p:nvSpPr>
          <p:cNvPr id="15363" name="Rectangle 3"/>
          <p:cNvSpPr>
            <a:spLocks noGrp="1" noChangeArrowheads="1"/>
          </p:cNvSpPr>
          <p:nvPr>
            <p:ph type="body" idx="1"/>
          </p:nvPr>
        </p:nvSpPr>
        <p:spPr>
          <a:xfrm>
            <a:off x="228600" y="1524000"/>
            <a:ext cx="8686800" cy="5486400"/>
          </a:xfrm>
        </p:spPr>
        <p:txBody>
          <a:bodyPr/>
          <a:lstStyle/>
          <a:p>
            <a:pPr marL="609600" indent="-609600" eaLnBrk="1" hangingPunct="1">
              <a:lnSpc>
                <a:spcPct val="90000"/>
              </a:lnSpc>
              <a:buClr>
                <a:schemeClr val="accent1"/>
              </a:buClr>
              <a:buSzPct val="95000"/>
              <a:buFont typeface="Wingdings" panose="05000000000000000000" pitchFamily="2" charset="2"/>
              <a:buAutoNum type="arabicParenR"/>
              <a:defRPr/>
            </a:pPr>
            <a:r>
              <a:rPr lang="en-US" altLang="en-US" sz="2800" b="1" dirty="0" smtClean="0">
                <a:solidFill>
                  <a:schemeClr val="accent2">
                    <a:lumMod val="60000"/>
                    <a:lumOff val="40000"/>
                  </a:schemeClr>
                </a:solidFill>
              </a:rPr>
              <a:t>Exclusivism</a:t>
            </a:r>
          </a:p>
          <a:p>
            <a:pPr marL="457200" lvl="1" indent="0" eaLnBrk="1" hangingPunct="1">
              <a:lnSpc>
                <a:spcPct val="90000"/>
              </a:lnSpc>
              <a:buClr>
                <a:schemeClr val="accent1"/>
              </a:buClr>
              <a:buSzPct val="95000"/>
              <a:buFont typeface="Wingdings" panose="05000000000000000000" pitchFamily="2" charset="2"/>
              <a:buNone/>
              <a:defRPr/>
            </a:pPr>
            <a:r>
              <a:rPr lang="en-US" altLang="en-US" dirty="0" smtClean="0"/>
              <a:t>Yahweh is solely the God of the Jews, but “what has He done </a:t>
            </a:r>
            <a:r>
              <a:rPr lang="en-US" altLang="en-US" b="1" i="1" u="sng" dirty="0" smtClean="0"/>
              <a:t>for us </a:t>
            </a:r>
            <a:r>
              <a:rPr lang="en-US" altLang="en-US" dirty="0" smtClean="0"/>
              <a:t>lately?”</a:t>
            </a:r>
          </a:p>
          <a:p>
            <a:pPr marL="457200" lvl="1" indent="0" eaLnBrk="1" hangingPunct="1">
              <a:lnSpc>
                <a:spcPct val="90000"/>
              </a:lnSpc>
              <a:buClr>
                <a:schemeClr val="accent1"/>
              </a:buClr>
              <a:buSzPct val="95000"/>
              <a:buFont typeface="Wingdings" panose="05000000000000000000" pitchFamily="2" charset="2"/>
              <a:buNone/>
              <a:defRPr/>
            </a:pPr>
            <a:r>
              <a:rPr lang="en-US" altLang="en-US" dirty="0" smtClean="0"/>
              <a:t>Note how Yahweh stretched their vision to the International level and to the future: 1:3,4,5,8,11,14; 2:11; 3:5,10,12,17.</a:t>
            </a:r>
          </a:p>
          <a:p>
            <a:pPr marL="609600" indent="-609600" eaLnBrk="1" hangingPunct="1">
              <a:lnSpc>
                <a:spcPct val="90000"/>
              </a:lnSpc>
              <a:buClr>
                <a:schemeClr val="accent1"/>
              </a:buClr>
              <a:buSzPct val="95000"/>
              <a:buFont typeface="Wingdings" panose="05000000000000000000" pitchFamily="2" charset="2"/>
              <a:buAutoNum type="arabicParenR"/>
              <a:defRPr/>
            </a:pPr>
            <a:r>
              <a:rPr lang="en-US" altLang="en-US" b="1" dirty="0" smtClean="0">
                <a:solidFill>
                  <a:schemeClr val="accent2">
                    <a:lumMod val="60000"/>
                    <a:lumOff val="40000"/>
                  </a:schemeClr>
                </a:solidFill>
              </a:rPr>
              <a:t>Legalism</a:t>
            </a:r>
          </a:p>
          <a:p>
            <a:pPr marL="457200" lvl="1" indent="0" eaLnBrk="1" hangingPunct="1">
              <a:lnSpc>
                <a:spcPct val="90000"/>
              </a:lnSpc>
              <a:buClr>
                <a:schemeClr val="accent1"/>
              </a:buClr>
              <a:buSzPct val="95000"/>
              <a:buFont typeface="Wingdings" panose="05000000000000000000" pitchFamily="2" charset="2"/>
              <a:buNone/>
              <a:defRPr/>
            </a:pPr>
            <a:r>
              <a:rPr lang="en-US" altLang="en-US" dirty="0" smtClean="0"/>
              <a:t>Stressed the letter of the Law not the spirit = “OK, I will make a sacrifice but not with my best animals.” 1:6-14</a:t>
            </a:r>
          </a:p>
          <a:p>
            <a:pPr marL="574675" lvl="1" indent="0" eaLnBrk="1" hangingPunct="1">
              <a:lnSpc>
                <a:spcPct val="90000"/>
              </a:lnSpc>
              <a:buClr>
                <a:schemeClr val="accent1"/>
              </a:buClr>
              <a:buSzPct val="95000"/>
              <a:buFont typeface="Wingdings" panose="05000000000000000000" pitchFamily="2" charset="2"/>
              <a:buNone/>
              <a:defRPr/>
            </a:pPr>
            <a:r>
              <a:rPr lang="en-US" altLang="en-US" dirty="0"/>
              <a:t>	</a:t>
            </a:r>
            <a:r>
              <a:rPr lang="en-US" altLang="en-US"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76200"/>
            <a:ext cx="9144000" cy="1143000"/>
          </a:xfrm>
        </p:spPr>
        <p:txBody>
          <a:bodyPr/>
          <a:lstStyle/>
          <a:p>
            <a:pPr eaLnBrk="1" hangingPunct="1">
              <a:defRPr/>
            </a:pPr>
            <a:r>
              <a:rPr lang="en-US" altLang="en-US" sz="3200" b="1" dirty="0" smtClean="0">
                <a:solidFill>
                  <a:schemeClr val="tx1"/>
                </a:solidFill>
              </a:rPr>
              <a:t>Key Aspects of the Post-Exilic Period  </a:t>
            </a:r>
            <a:br>
              <a:rPr lang="en-US" altLang="en-US" sz="3200" b="1" dirty="0" smtClean="0">
                <a:solidFill>
                  <a:schemeClr val="tx1"/>
                </a:solidFill>
              </a:rPr>
            </a:br>
            <a:r>
              <a:rPr lang="en-US" altLang="en-US" sz="3200" b="1" dirty="0" smtClean="0">
                <a:solidFill>
                  <a:schemeClr val="tx1"/>
                </a:solidFill>
              </a:rPr>
              <a:t>in Malachi</a:t>
            </a:r>
          </a:p>
        </p:txBody>
      </p:sp>
      <p:sp>
        <p:nvSpPr>
          <p:cNvPr id="15363" name="Rectangle 3"/>
          <p:cNvSpPr>
            <a:spLocks noGrp="1" noChangeArrowheads="1"/>
          </p:cNvSpPr>
          <p:nvPr>
            <p:ph type="body" idx="1"/>
          </p:nvPr>
        </p:nvSpPr>
        <p:spPr>
          <a:xfrm>
            <a:off x="228600" y="1143000"/>
            <a:ext cx="8686800" cy="5486400"/>
          </a:xfrm>
        </p:spPr>
        <p:txBody>
          <a:bodyPr/>
          <a:lstStyle/>
          <a:p>
            <a:pPr marL="514350" indent="-514350" eaLnBrk="1" hangingPunct="1">
              <a:lnSpc>
                <a:spcPct val="90000"/>
              </a:lnSpc>
              <a:buClr>
                <a:schemeClr val="accent1"/>
              </a:buClr>
              <a:buSzPct val="95000"/>
              <a:buFont typeface="+mj-lt"/>
              <a:buAutoNum type="arabicParenR" startAt="3"/>
              <a:defRPr/>
            </a:pPr>
            <a:r>
              <a:rPr lang="en-US" altLang="en-US" b="1" dirty="0" smtClean="0">
                <a:solidFill>
                  <a:schemeClr val="accent2">
                    <a:lumMod val="60000"/>
                    <a:lumOff val="40000"/>
                  </a:schemeClr>
                </a:solidFill>
              </a:rPr>
              <a:t>Ritualism</a:t>
            </a:r>
          </a:p>
          <a:p>
            <a:pPr marL="457200" lvl="1" indent="0" eaLnBrk="1" hangingPunct="1">
              <a:lnSpc>
                <a:spcPct val="90000"/>
              </a:lnSpc>
              <a:buClr>
                <a:schemeClr val="accent1"/>
              </a:buClr>
              <a:buSzPct val="95000"/>
              <a:buFont typeface="Wingdings" panose="05000000000000000000" pitchFamily="2" charset="2"/>
              <a:buNone/>
              <a:defRPr/>
            </a:pPr>
            <a:r>
              <a:rPr lang="en-US" altLang="en-US" dirty="0" smtClean="0"/>
              <a:t>	Rituals were continued but only in a 	perfunctory way with minimal cost or 	involvement. The Lord would prefer the doors   	of the Temple courts would be closed and no 	future meaningless sacrifices be made. 1:10,13; 	The Lord promised to turn blessing to curse and 	sacrifice on the altar to dung on their faces. 	2:1-3</a:t>
            </a:r>
          </a:p>
          <a:p>
            <a:pPr marL="688975" indent="-514350" eaLnBrk="1" hangingPunct="1">
              <a:lnSpc>
                <a:spcPct val="90000"/>
              </a:lnSpc>
              <a:buClr>
                <a:schemeClr val="accent1"/>
              </a:buClr>
              <a:buSzPct val="95000"/>
              <a:buFont typeface="+mj-lt"/>
              <a:buAutoNum type="arabicParenR" startAt="3"/>
              <a:defRPr/>
            </a:pPr>
            <a:r>
              <a:rPr lang="en-US" altLang="en-US" b="1" dirty="0" smtClean="0">
                <a:solidFill>
                  <a:schemeClr val="accent2">
                    <a:lumMod val="60000"/>
                    <a:lumOff val="40000"/>
                  </a:schemeClr>
                </a:solidFill>
              </a:rPr>
              <a:t>Apathy and Complacency</a:t>
            </a:r>
          </a:p>
          <a:p>
            <a:pPr marL="574675" lvl="1" indent="0" eaLnBrk="1" hangingPunct="1">
              <a:lnSpc>
                <a:spcPct val="90000"/>
              </a:lnSpc>
              <a:buClr>
                <a:schemeClr val="accent1"/>
              </a:buClr>
              <a:buSzPct val="95000"/>
              <a:buFont typeface="Wingdings" panose="05000000000000000000" pitchFamily="2" charset="2"/>
              <a:buNone/>
              <a:defRPr/>
            </a:pPr>
            <a:r>
              <a:rPr lang="en-US" altLang="en-US" dirty="0" smtClean="0"/>
              <a:t>	Dismal life under Persian dominance resulted in 	despair, disillusionment; apathy towards God. 	Complacency wearies God 2:17 </a:t>
            </a:r>
            <a:r>
              <a:rPr lang="en-US" altLang="en-US" dirty="0"/>
              <a:t>	</a:t>
            </a:r>
            <a:r>
              <a:rPr lang="en-US" altLang="en-US"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pPr>
              <a:defRPr/>
            </a:pPr>
            <a:r>
              <a:rPr lang="en-US" dirty="0" smtClean="0"/>
              <a:t>Malachi’s Method: Conveying the Lord’s Displeasure with Apathy</a:t>
            </a:r>
            <a:endParaRPr lang="en-US" dirty="0"/>
          </a:p>
        </p:txBody>
      </p:sp>
      <p:sp>
        <p:nvSpPr>
          <p:cNvPr id="3" name="Content Placeholder 2"/>
          <p:cNvSpPr>
            <a:spLocks noGrp="1"/>
          </p:cNvSpPr>
          <p:nvPr>
            <p:ph idx="1"/>
          </p:nvPr>
        </p:nvSpPr>
        <p:spPr>
          <a:xfrm>
            <a:off x="457200" y="1420813"/>
            <a:ext cx="8229600" cy="5056187"/>
          </a:xfrm>
          <a:solidFill>
            <a:schemeClr val="bg1">
              <a:lumMod val="50000"/>
            </a:schemeClr>
          </a:solidFill>
          <a:ln>
            <a:solidFill>
              <a:schemeClr val="bg1">
                <a:lumMod val="20000"/>
                <a:lumOff val="80000"/>
              </a:schemeClr>
            </a:solidFill>
          </a:ln>
        </p:spPr>
        <p:txBody>
          <a:bodyPr/>
          <a:lstStyle/>
          <a:p>
            <a:pPr marL="0" indent="0" algn="ctr">
              <a:buFont typeface="Wingdings" panose="05000000000000000000" pitchFamily="2" charset="2"/>
              <a:buNone/>
              <a:defRPr/>
            </a:pPr>
            <a:r>
              <a:rPr lang="en-US" sz="3600" dirty="0" smtClean="0">
                <a:effectLst>
                  <a:outerShdw blurRad="38100" dist="38100" dir="2700000" algn="tl">
                    <a:srgbClr val="000000">
                      <a:alpha val="43137"/>
                    </a:srgbClr>
                  </a:outerShdw>
                </a:effectLst>
              </a:rPr>
              <a:t>“The </a:t>
            </a:r>
            <a:r>
              <a:rPr lang="en-US" sz="3600" dirty="0">
                <a:effectLst>
                  <a:outerShdw blurRad="38100" dist="38100" dir="2700000" algn="tl">
                    <a:srgbClr val="000000">
                      <a:alpha val="43137"/>
                    </a:srgbClr>
                  </a:outerShdw>
                </a:effectLst>
              </a:rPr>
              <a:t>method of treatment is rather novel; it approaches the teaching method of the schools; </a:t>
            </a:r>
            <a:r>
              <a:rPr lang="en-US" sz="3600" dirty="0" err="1">
                <a:effectLst>
                  <a:outerShdw blurRad="38100" dist="38100" dir="2700000" algn="tl">
                    <a:srgbClr val="000000">
                      <a:alpha val="43137"/>
                    </a:srgbClr>
                  </a:outerShdw>
                </a:effectLst>
              </a:rPr>
              <a:t>Cornill</a:t>
            </a:r>
            <a:r>
              <a:rPr lang="en-US" sz="3600" dirty="0">
                <a:effectLst>
                  <a:outerShdw blurRad="38100" dist="38100" dir="2700000" algn="tl">
                    <a:srgbClr val="000000">
                      <a:alpha val="43137"/>
                    </a:srgbClr>
                  </a:outerShdw>
                </a:effectLst>
              </a:rPr>
              <a:t> speaks of it as "</a:t>
            </a:r>
            <a:r>
              <a:rPr lang="en-US" sz="3600" dirty="0">
                <a:solidFill>
                  <a:schemeClr val="accent2">
                    <a:lumMod val="60000"/>
                    <a:lumOff val="40000"/>
                  </a:schemeClr>
                </a:solidFill>
                <a:effectLst>
                  <a:outerShdw blurRad="38100" dist="38100" dir="2700000" algn="tl">
                    <a:srgbClr val="000000">
                      <a:alpha val="43137"/>
                    </a:srgbClr>
                  </a:outerShdw>
                </a:effectLst>
              </a:rPr>
              <a:t>casuistic-dialectic</a:t>
            </a:r>
            <a:r>
              <a:rPr lang="en-US" sz="3600" dirty="0">
                <a:effectLst>
                  <a:outerShdw blurRad="38100" dist="38100" dir="2700000" algn="tl">
                    <a:srgbClr val="000000">
                      <a:alpha val="43137"/>
                    </a:srgbClr>
                  </a:outerShdw>
                </a:effectLst>
              </a:rPr>
              <a:t>." Thus the prophet first states his proposition; then he follows with </a:t>
            </a:r>
            <a:r>
              <a:rPr lang="en-US" sz="3600" dirty="0" err="1">
                <a:effectLst>
                  <a:outerShdw blurRad="38100" dist="38100" dir="2700000" algn="tl">
                    <a:srgbClr val="000000">
                      <a:alpha val="43137"/>
                    </a:srgbClr>
                  </a:outerShdw>
                </a:effectLst>
              </a:rPr>
              <a:t>remonstrances</a:t>
            </a:r>
            <a:r>
              <a:rPr lang="en-US" sz="3600" dirty="0">
                <a:effectLst>
                  <a:outerShdw blurRad="38100" dist="38100" dir="2700000" algn="tl">
                    <a:srgbClr val="000000">
                      <a:alpha val="43137"/>
                    </a:srgbClr>
                  </a:outerShdw>
                </a:effectLst>
              </a:rPr>
              <a:t> that might be raised by those he addresses; finally he reasserts his original </a:t>
            </a:r>
            <a:r>
              <a:rPr lang="en-US" sz="3600" dirty="0" smtClean="0">
                <a:effectLst>
                  <a:outerShdw blurRad="38100" dist="38100" dir="2700000" algn="tl">
                    <a:srgbClr val="000000">
                      <a:alpha val="43137"/>
                    </a:srgbClr>
                  </a:outerShdw>
                </a:effectLst>
              </a:rPr>
              <a:t>thesis.”</a:t>
            </a:r>
            <a:endParaRPr lang="en-US"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1143000"/>
          </a:xfrm>
        </p:spPr>
        <p:txBody>
          <a:bodyPr/>
          <a:lstStyle/>
          <a:p>
            <a:pPr>
              <a:defRPr/>
            </a:pPr>
            <a:r>
              <a:rPr lang="en-US" sz="3600" b="1" dirty="0" smtClean="0">
                <a:solidFill>
                  <a:schemeClr val="accent2">
                    <a:lumMod val="60000"/>
                    <a:lumOff val="40000"/>
                  </a:schemeClr>
                </a:solidFill>
              </a:rPr>
              <a:t>E. Ray </a:t>
            </a:r>
            <a:r>
              <a:rPr lang="en-US" sz="3600" b="1" dirty="0" err="1" smtClean="0">
                <a:solidFill>
                  <a:schemeClr val="accent2">
                    <a:lumMod val="60000"/>
                    <a:lumOff val="40000"/>
                  </a:schemeClr>
                </a:solidFill>
              </a:rPr>
              <a:t>Clendenen,NAC</a:t>
            </a:r>
            <a:r>
              <a:rPr lang="en-US" sz="3600" b="1" dirty="0" smtClean="0">
                <a:solidFill>
                  <a:schemeClr val="accent2">
                    <a:lumMod val="60000"/>
                    <a:lumOff val="40000"/>
                  </a:schemeClr>
                </a:solidFill>
              </a:rPr>
              <a:t>, Malachi, p. 242</a:t>
            </a:r>
            <a:endParaRPr lang="en-US" sz="3600" b="1" dirty="0">
              <a:solidFill>
                <a:schemeClr val="accent2">
                  <a:lumMod val="60000"/>
                  <a:lumOff val="40000"/>
                </a:schemeClr>
              </a:solidFill>
            </a:endParaRPr>
          </a:p>
        </p:txBody>
      </p:sp>
      <p:sp>
        <p:nvSpPr>
          <p:cNvPr id="3" name="Content Placeholder 2"/>
          <p:cNvSpPr>
            <a:spLocks noGrp="1"/>
          </p:cNvSpPr>
          <p:nvPr>
            <p:ph idx="1"/>
          </p:nvPr>
        </p:nvSpPr>
        <p:spPr>
          <a:xfrm>
            <a:off x="228600" y="1295400"/>
            <a:ext cx="8686800" cy="4495800"/>
          </a:xfrm>
        </p:spPr>
        <p:txBody>
          <a:bodyPr/>
          <a:lstStyle/>
          <a:p>
            <a:pPr marL="0" indent="0">
              <a:buFont typeface="Wingdings" panose="05000000000000000000" pitchFamily="2" charset="2"/>
              <a:buNone/>
              <a:defRPr/>
            </a:pPr>
            <a:r>
              <a:rPr lang="en-US" sz="3600" dirty="0" smtClean="0"/>
              <a:t>This genre (</a:t>
            </a:r>
            <a:r>
              <a:rPr lang="en-US" sz="3600" dirty="0" err="1" smtClean="0"/>
              <a:t>maśśāʾ</a:t>
            </a:r>
            <a:r>
              <a:rPr lang="en-US" sz="3600" dirty="0" smtClean="0"/>
              <a:t>) follows a rhetorical pattern consisting of three elements that M. H. Floyd has summarized as follows:</a:t>
            </a:r>
          </a:p>
          <a:p>
            <a:pPr marL="742950" indent="-742950">
              <a:buFont typeface="+mj-lt"/>
              <a:buAutoNum type="arabicPeriod"/>
              <a:defRPr/>
            </a:pPr>
            <a:r>
              <a:rPr lang="en-US" sz="3600" dirty="0" smtClean="0"/>
              <a:t>First, an assertion is made, directly or indirectly, about Yahweh’s involvement </a:t>
            </a:r>
            <a:r>
              <a:rPr lang="en-US" sz="3600" b="1" i="1" dirty="0" smtClean="0">
                <a:solidFill>
                  <a:srgbClr val="FFFF00"/>
                </a:solidFill>
              </a:rPr>
              <a:t>in a particular historical situation or course of events</a:t>
            </a:r>
            <a:r>
              <a:rPr lang="en-US" sz="3600" dirty="0" smtClean="0"/>
              <a:t>. </a:t>
            </a:r>
            <a:r>
              <a:rPr lang="en-US" sz="2800" dirty="0"/>
              <a:t>(Dr. V’s emphasis)</a:t>
            </a:r>
          </a:p>
          <a:p>
            <a:pPr marL="742950" indent="-742950">
              <a:buFont typeface="+mj-lt"/>
              <a:buAutoNum type="arabicPeriod"/>
              <a:defRPr/>
            </a:pPr>
            <a:r>
              <a:rPr lang="en-US" sz="2800" dirty="0"/>
              <a:t>P</a:t>
            </a:r>
            <a:r>
              <a:rPr lang="en-US" sz="2800" dirty="0" smtClean="0"/>
              <a:t>ost-exilic Judah either just before or during the time of Ezra and Nehemiah 475-433 BC.</a:t>
            </a:r>
          </a:p>
          <a:p>
            <a:pPr marL="0" indent="0">
              <a:buFont typeface="Wingdings" panose="05000000000000000000" pitchFamily="2" charset="2"/>
              <a:buNone/>
              <a:defRPr/>
            </a:pPr>
            <a:r>
              <a:rPr lang="en-US" sz="2800" dirty="0"/>
              <a:t>	</a:t>
            </a:r>
            <a:endParaRPr lang="en-US"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1143000"/>
          </a:xfrm>
        </p:spPr>
        <p:txBody>
          <a:bodyPr/>
          <a:lstStyle/>
          <a:p>
            <a:pPr>
              <a:defRPr/>
            </a:pPr>
            <a:r>
              <a:rPr lang="en-US" sz="3600" b="1" dirty="0" smtClean="0">
                <a:solidFill>
                  <a:schemeClr val="accent2">
                    <a:lumMod val="60000"/>
                    <a:lumOff val="40000"/>
                  </a:schemeClr>
                </a:solidFill>
              </a:rPr>
              <a:t>E. Ray </a:t>
            </a:r>
            <a:r>
              <a:rPr lang="en-US" sz="3600" b="1" dirty="0" err="1" smtClean="0">
                <a:solidFill>
                  <a:schemeClr val="accent2">
                    <a:lumMod val="60000"/>
                    <a:lumOff val="40000"/>
                  </a:schemeClr>
                </a:solidFill>
              </a:rPr>
              <a:t>Clendenen,NAC</a:t>
            </a:r>
            <a:r>
              <a:rPr lang="en-US" sz="3600" b="1" dirty="0" smtClean="0">
                <a:solidFill>
                  <a:schemeClr val="accent2">
                    <a:lumMod val="60000"/>
                    <a:lumOff val="40000"/>
                  </a:schemeClr>
                </a:solidFill>
              </a:rPr>
              <a:t>, Malachi, p. 242</a:t>
            </a:r>
            <a:endParaRPr lang="en-US" sz="3600" b="1" dirty="0">
              <a:solidFill>
                <a:schemeClr val="accent2">
                  <a:lumMod val="60000"/>
                  <a:lumOff val="40000"/>
                </a:schemeClr>
              </a:solidFill>
            </a:endParaRPr>
          </a:p>
        </p:txBody>
      </p:sp>
      <p:sp>
        <p:nvSpPr>
          <p:cNvPr id="3" name="Content Placeholder 2"/>
          <p:cNvSpPr>
            <a:spLocks noGrp="1"/>
          </p:cNvSpPr>
          <p:nvPr>
            <p:ph idx="1"/>
          </p:nvPr>
        </p:nvSpPr>
        <p:spPr>
          <a:xfrm>
            <a:off x="228600" y="1565275"/>
            <a:ext cx="8686800" cy="4911725"/>
          </a:xfrm>
        </p:spPr>
        <p:txBody>
          <a:bodyPr/>
          <a:lstStyle/>
          <a:p>
            <a:pPr marL="514350" indent="-514350">
              <a:buFont typeface="+mj-lt"/>
              <a:buAutoNum type="arabicPeriod" startAt="2"/>
              <a:defRPr/>
            </a:pPr>
            <a:r>
              <a:rPr lang="en-US" sz="3600" dirty="0" smtClean="0"/>
              <a:t>Second, this assertion serves to clarify the implications of a previous revelation from Yahweh that is alluded to, referred to, or quoted from.</a:t>
            </a:r>
          </a:p>
          <a:p>
            <a:pPr marL="400050" lvl="1" indent="0">
              <a:buFont typeface="Wingdings" panose="05000000000000000000" pitchFamily="2" charset="2"/>
              <a:buNone/>
              <a:defRPr/>
            </a:pPr>
            <a:r>
              <a:rPr lang="en-US" dirty="0"/>
              <a:t>	</a:t>
            </a:r>
            <a:r>
              <a:rPr lang="en-US" dirty="0" smtClean="0"/>
              <a:t>For example </a:t>
            </a:r>
            <a:r>
              <a:rPr lang="en-US" dirty="0" smtClean="0">
                <a:solidFill>
                  <a:srgbClr val="FFFF00"/>
                </a:solidFill>
              </a:rPr>
              <a:t>“I have loved you” </a:t>
            </a:r>
            <a:r>
              <a:rPr lang="en-US" dirty="0" smtClean="0"/>
              <a:t>could refer back to Moses’ assertion that Yahweh loved Israel in Deuteronomy 4:37 (23:5; 33:3); This assertion led to the command that Israel in turn </a:t>
            </a:r>
            <a:r>
              <a:rPr lang="en-US" dirty="0" smtClean="0">
                <a:solidFill>
                  <a:srgbClr val="FFFF00"/>
                </a:solidFill>
              </a:rPr>
              <a:t>love Yahweh</a:t>
            </a:r>
            <a:r>
              <a:rPr lang="en-US" dirty="0" smtClean="0"/>
              <a:t> Deuteronomy 6:5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1143000"/>
          </a:xfrm>
        </p:spPr>
        <p:txBody>
          <a:bodyPr/>
          <a:lstStyle/>
          <a:p>
            <a:pPr>
              <a:defRPr/>
            </a:pPr>
            <a:r>
              <a:rPr lang="en-US" sz="3600" b="1" dirty="0" smtClean="0">
                <a:solidFill>
                  <a:schemeClr val="accent2">
                    <a:lumMod val="60000"/>
                    <a:lumOff val="40000"/>
                  </a:schemeClr>
                </a:solidFill>
              </a:rPr>
              <a:t>E. Ray </a:t>
            </a:r>
            <a:r>
              <a:rPr lang="en-US" sz="3600" b="1" dirty="0" err="1" smtClean="0">
                <a:solidFill>
                  <a:schemeClr val="accent2">
                    <a:lumMod val="60000"/>
                    <a:lumOff val="40000"/>
                  </a:schemeClr>
                </a:solidFill>
              </a:rPr>
              <a:t>Clendenen,NAC</a:t>
            </a:r>
            <a:r>
              <a:rPr lang="en-US" sz="3600" b="1" dirty="0" smtClean="0">
                <a:solidFill>
                  <a:schemeClr val="accent2">
                    <a:lumMod val="60000"/>
                    <a:lumOff val="40000"/>
                  </a:schemeClr>
                </a:solidFill>
              </a:rPr>
              <a:t>, Malachi, p. 242</a:t>
            </a:r>
            <a:endParaRPr lang="en-US" sz="3600" b="1" dirty="0">
              <a:solidFill>
                <a:schemeClr val="accent2">
                  <a:lumMod val="60000"/>
                  <a:lumOff val="40000"/>
                </a:schemeClr>
              </a:solidFill>
            </a:endParaRPr>
          </a:p>
        </p:txBody>
      </p:sp>
      <p:sp>
        <p:nvSpPr>
          <p:cNvPr id="3" name="Content Placeholder 2"/>
          <p:cNvSpPr>
            <a:spLocks noGrp="1"/>
          </p:cNvSpPr>
          <p:nvPr>
            <p:ph idx="1"/>
          </p:nvPr>
        </p:nvSpPr>
        <p:spPr>
          <a:xfrm>
            <a:off x="228600" y="1295400"/>
            <a:ext cx="8686800" cy="4038600"/>
          </a:xfrm>
        </p:spPr>
        <p:txBody>
          <a:bodyPr/>
          <a:lstStyle/>
          <a:p>
            <a:pPr marL="0" indent="0">
              <a:buFont typeface="Wingdings" panose="05000000000000000000" pitchFamily="2" charset="2"/>
              <a:buNone/>
              <a:defRPr/>
            </a:pPr>
            <a:r>
              <a:rPr lang="en-US" sz="3600" dirty="0" smtClean="0"/>
              <a:t>Third, this assertion also provides the basis for directives concerning appropriate reactions or responses to Yahweh’s initiative, or for insights into how Yahweh’s initiative affects the future.</a:t>
            </a:r>
            <a:r>
              <a:rPr lang="en-US" sz="3600" baseline="30000" dirty="0" smtClean="0"/>
              <a:t>7 </a:t>
            </a:r>
            <a:r>
              <a:rPr lang="en-US" dirty="0" smtClean="0">
                <a:solidFill>
                  <a:srgbClr val="FFFF00"/>
                </a:solidFill>
              </a:rPr>
              <a:t>Israel was to love Yahweh by </a:t>
            </a:r>
            <a:r>
              <a:rPr lang="en-US" b="1" cap="all" dirty="0" smtClean="0">
                <a:solidFill>
                  <a:srgbClr val="FFFF00"/>
                </a:solidFill>
              </a:rPr>
              <a:t>serving</a:t>
            </a:r>
            <a:r>
              <a:rPr lang="en-US" dirty="0" smtClean="0">
                <a:solidFill>
                  <a:srgbClr val="FFFF00"/>
                </a:solidFill>
              </a:rPr>
              <a:t> Him as a result of His love for them. The message of Malachi includes a reminder of God’s love, but also a notice of Israel’s abject failure to uphold their part.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6">
                    <a:lumMod val="60000"/>
                    <a:lumOff val="40000"/>
                  </a:schemeClr>
                </a:solidFill>
              </a:rPr>
              <a:t>Yahweh’s 6 Assertions to Israel (post-exilic Judah) in Malachi</a:t>
            </a:r>
            <a:endParaRPr lang="en-US" dirty="0">
              <a:solidFill>
                <a:schemeClr val="accent6">
                  <a:lumMod val="60000"/>
                  <a:lumOff val="40000"/>
                </a:schemeClr>
              </a:solidFill>
            </a:endParaRPr>
          </a:p>
        </p:txBody>
      </p:sp>
      <p:sp>
        <p:nvSpPr>
          <p:cNvPr id="3" name="Content Placeholder 2"/>
          <p:cNvSpPr>
            <a:spLocks noGrp="1"/>
          </p:cNvSpPr>
          <p:nvPr>
            <p:ph idx="1"/>
          </p:nvPr>
        </p:nvSpPr>
        <p:spPr>
          <a:xfrm>
            <a:off x="76200" y="1600200"/>
            <a:ext cx="8991600" cy="4724400"/>
          </a:xfrm>
          <a:solidFill>
            <a:schemeClr val="tx1">
              <a:lumMod val="95000"/>
            </a:schemeClr>
          </a:solidFill>
        </p:spPr>
        <p:txBody>
          <a:bodyPr/>
          <a:lstStyle/>
          <a:p>
            <a:pPr marL="0" indent="0" algn="ctr">
              <a:buClrTx/>
              <a:buSzPct val="100000"/>
              <a:buFont typeface="Wingdings" panose="05000000000000000000" pitchFamily="2" charset="2"/>
              <a:buNone/>
              <a:defRPr/>
            </a:pPr>
            <a:r>
              <a:rPr lang="en-US" b="1" dirty="0" smtClean="0">
                <a:solidFill>
                  <a:srgbClr val="C00000"/>
                </a:solidFill>
                <a:effectLst>
                  <a:outerShdw blurRad="38100" dist="38100" dir="2700000" algn="tl">
                    <a:srgbClr val="000000">
                      <a:alpha val="43137"/>
                    </a:srgbClr>
                  </a:outerShdw>
                </a:effectLst>
              </a:rPr>
              <a:t>Note that all the assertions are plural.</a:t>
            </a:r>
          </a:p>
          <a:p>
            <a:pPr marL="514350" indent="-514350">
              <a:buClrTx/>
              <a:buSzPct val="100000"/>
              <a:buFont typeface="+mj-lt"/>
              <a:buAutoNum type="arabicPeriod"/>
              <a:defRPr/>
            </a:pPr>
            <a:r>
              <a:rPr lang="en-US" dirty="0" smtClean="0">
                <a:solidFill>
                  <a:schemeClr val="accent4">
                    <a:lumMod val="10000"/>
                  </a:schemeClr>
                </a:solidFill>
                <a:effectLst/>
              </a:rPr>
              <a:t>I have loved you! </a:t>
            </a:r>
            <a:r>
              <a:rPr lang="en-US" dirty="0" smtClean="0">
                <a:solidFill>
                  <a:srgbClr val="C00000"/>
                </a:solidFill>
                <a:effectLst/>
              </a:rPr>
              <a:t>1:2</a:t>
            </a:r>
          </a:p>
          <a:p>
            <a:pPr marL="514350" indent="-514350">
              <a:buClrTx/>
              <a:buSzPct val="100000"/>
              <a:buFont typeface="+mj-lt"/>
              <a:buAutoNum type="arabicPeriod"/>
              <a:defRPr/>
            </a:pPr>
            <a:r>
              <a:rPr lang="en-US" dirty="0" smtClean="0">
                <a:solidFill>
                  <a:schemeClr val="accent4">
                    <a:lumMod val="10000"/>
                  </a:schemeClr>
                </a:solidFill>
                <a:effectLst/>
              </a:rPr>
              <a:t>You have despised my name! </a:t>
            </a:r>
            <a:r>
              <a:rPr lang="en-US" dirty="0" smtClean="0">
                <a:solidFill>
                  <a:srgbClr val="C00000"/>
                </a:solidFill>
                <a:effectLst/>
              </a:rPr>
              <a:t>1:6</a:t>
            </a:r>
          </a:p>
          <a:p>
            <a:pPr marL="514350" indent="-514350">
              <a:buClrTx/>
              <a:buSzPct val="100000"/>
              <a:buFont typeface="+mj-lt"/>
              <a:buAutoNum type="arabicPeriod"/>
              <a:defRPr/>
            </a:pPr>
            <a:r>
              <a:rPr lang="en-US" dirty="0" smtClean="0">
                <a:solidFill>
                  <a:schemeClr val="accent4">
                    <a:lumMod val="10000"/>
                  </a:schemeClr>
                </a:solidFill>
                <a:effectLst/>
              </a:rPr>
              <a:t>You have been faithless! </a:t>
            </a:r>
            <a:r>
              <a:rPr lang="en-US" dirty="0" smtClean="0">
                <a:solidFill>
                  <a:srgbClr val="C00000"/>
                </a:solidFill>
                <a:effectLst/>
              </a:rPr>
              <a:t>2:11</a:t>
            </a:r>
          </a:p>
          <a:p>
            <a:pPr marL="514350" indent="-514350">
              <a:buClrTx/>
              <a:buSzPct val="100000"/>
              <a:buFont typeface="+mj-lt"/>
              <a:buAutoNum type="arabicPeriod"/>
              <a:defRPr/>
            </a:pPr>
            <a:r>
              <a:rPr lang="en-US" dirty="0" smtClean="0">
                <a:solidFill>
                  <a:schemeClr val="accent4">
                    <a:lumMod val="10000"/>
                  </a:schemeClr>
                </a:solidFill>
                <a:effectLst/>
              </a:rPr>
              <a:t>You have wearied the Lord with your words! </a:t>
            </a:r>
            <a:r>
              <a:rPr lang="en-US" dirty="0" smtClean="0">
                <a:solidFill>
                  <a:srgbClr val="C00000"/>
                </a:solidFill>
                <a:effectLst/>
              </a:rPr>
              <a:t>2:17</a:t>
            </a:r>
          </a:p>
          <a:p>
            <a:pPr marL="514350" indent="-514350">
              <a:buClrTx/>
              <a:buSzPct val="100000"/>
              <a:buFont typeface="+mj-lt"/>
              <a:buAutoNum type="arabicPeriod"/>
              <a:defRPr/>
            </a:pPr>
            <a:r>
              <a:rPr lang="en-US" dirty="0" smtClean="0">
                <a:solidFill>
                  <a:schemeClr val="accent4">
                    <a:lumMod val="10000"/>
                  </a:schemeClr>
                </a:solidFill>
                <a:effectLst/>
              </a:rPr>
              <a:t>You have turned aside from Me! </a:t>
            </a:r>
            <a:r>
              <a:rPr lang="en-US" dirty="0" smtClean="0">
                <a:solidFill>
                  <a:srgbClr val="C00000"/>
                </a:solidFill>
                <a:effectLst/>
              </a:rPr>
              <a:t>3:7</a:t>
            </a:r>
          </a:p>
          <a:p>
            <a:pPr marL="514350" indent="-514350">
              <a:buClrTx/>
              <a:buSzPct val="100000"/>
              <a:buFont typeface="+mj-lt"/>
              <a:buAutoNum type="arabicPeriod"/>
              <a:defRPr/>
            </a:pPr>
            <a:r>
              <a:rPr lang="en-US" dirty="0" smtClean="0">
                <a:solidFill>
                  <a:schemeClr val="accent4">
                    <a:lumMod val="10000"/>
                  </a:schemeClr>
                </a:solidFill>
                <a:effectLst/>
              </a:rPr>
              <a:t>You have spoken against Me! </a:t>
            </a:r>
            <a:r>
              <a:rPr lang="en-US" dirty="0" smtClean="0">
                <a:solidFill>
                  <a:srgbClr val="C00000"/>
                </a:solidFill>
                <a:effectLst/>
              </a:rPr>
              <a:t>3:13</a:t>
            </a:r>
            <a:r>
              <a:rPr lang="en-US" dirty="0" smtClean="0">
                <a:solidFill>
                  <a:schemeClr val="accent4">
                    <a:lumMod val="10000"/>
                  </a:schemeClr>
                </a:solidFill>
                <a:effectLst/>
              </a:rPr>
              <a:t> </a:t>
            </a:r>
            <a:endParaRPr lang="en-US" dirty="0">
              <a:solidFill>
                <a:schemeClr val="accent4">
                  <a:lumMod val="10000"/>
                </a:schemeClr>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6">
                    <a:lumMod val="60000"/>
                    <a:lumOff val="40000"/>
                  </a:schemeClr>
                </a:solidFill>
              </a:rPr>
              <a:t>Judah’s 6 Remonstrances (Protests) in Malachi</a:t>
            </a:r>
            <a:endParaRPr lang="en-US" dirty="0">
              <a:solidFill>
                <a:schemeClr val="accent6">
                  <a:lumMod val="60000"/>
                  <a:lumOff val="40000"/>
                </a:schemeClr>
              </a:solidFill>
            </a:endParaRPr>
          </a:p>
        </p:txBody>
      </p:sp>
      <p:sp>
        <p:nvSpPr>
          <p:cNvPr id="3" name="Content Placeholder 2"/>
          <p:cNvSpPr>
            <a:spLocks noGrp="1"/>
          </p:cNvSpPr>
          <p:nvPr>
            <p:ph idx="1"/>
          </p:nvPr>
        </p:nvSpPr>
        <p:spPr>
          <a:xfrm>
            <a:off x="76200" y="1600200"/>
            <a:ext cx="8991600" cy="4724400"/>
          </a:xfrm>
          <a:solidFill>
            <a:schemeClr val="tx1">
              <a:lumMod val="95000"/>
            </a:schemeClr>
          </a:solidFill>
        </p:spPr>
        <p:txBody>
          <a:bodyPr/>
          <a:lstStyle/>
          <a:p>
            <a:pPr marL="514350" indent="-514350">
              <a:buClrTx/>
              <a:buSzPct val="100000"/>
              <a:buFont typeface="+mj-lt"/>
              <a:buAutoNum type="arabicPeriod"/>
              <a:defRPr/>
            </a:pPr>
            <a:r>
              <a:rPr lang="en-US" dirty="0" smtClean="0">
                <a:solidFill>
                  <a:schemeClr val="accent4">
                    <a:lumMod val="10000"/>
                  </a:schemeClr>
                </a:solidFill>
                <a:effectLst/>
              </a:rPr>
              <a:t>How have you loved us? </a:t>
            </a:r>
            <a:r>
              <a:rPr lang="en-US" dirty="0" smtClean="0">
                <a:solidFill>
                  <a:srgbClr val="C00000"/>
                </a:solidFill>
                <a:effectLst/>
              </a:rPr>
              <a:t>1:2-5</a:t>
            </a:r>
          </a:p>
          <a:p>
            <a:pPr marL="514350" indent="-514350">
              <a:buClrTx/>
              <a:buSzPct val="100000"/>
              <a:buFont typeface="+mj-lt"/>
              <a:buAutoNum type="arabicPeriod"/>
              <a:defRPr/>
            </a:pPr>
            <a:r>
              <a:rPr lang="en-US" dirty="0" smtClean="0">
                <a:solidFill>
                  <a:schemeClr val="accent4">
                    <a:lumMod val="10000"/>
                  </a:schemeClr>
                </a:solidFill>
                <a:effectLst/>
              </a:rPr>
              <a:t>How have we despised Your name? </a:t>
            </a:r>
            <a:r>
              <a:rPr lang="en-US" dirty="0" smtClean="0">
                <a:solidFill>
                  <a:srgbClr val="C00000"/>
                </a:solidFill>
                <a:effectLst/>
              </a:rPr>
              <a:t>1:6–2:9</a:t>
            </a:r>
          </a:p>
          <a:p>
            <a:pPr marL="514350" indent="-514350">
              <a:buClrTx/>
              <a:buSzPct val="100000"/>
              <a:buFont typeface="+mj-lt"/>
              <a:buAutoNum type="arabicPeriod"/>
              <a:defRPr/>
            </a:pPr>
            <a:r>
              <a:rPr lang="en-US" dirty="0" smtClean="0">
                <a:solidFill>
                  <a:schemeClr val="accent4">
                    <a:lumMod val="10000"/>
                  </a:schemeClr>
                </a:solidFill>
                <a:effectLst/>
              </a:rPr>
              <a:t>Why are we faithless to one another? </a:t>
            </a:r>
            <a:r>
              <a:rPr lang="en-US" dirty="0" smtClean="0">
                <a:solidFill>
                  <a:srgbClr val="C00000"/>
                </a:solidFill>
                <a:effectLst/>
              </a:rPr>
              <a:t>2:10-16</a:t>
            </a:r>
          </a:p>
          <a:p>
            <a:pPr marL="514350" indent="-514350">
              <a:buClrTx/>
              <a:buSzPct val="100000"/>
              <a:buFont typeface="+mj-lt"/>
              <a:buAutoNum type="arabicPeriod"/>
              <a:defRPr/>
            </a:pPr>
            <a:r>
              <a:rPr lang="en-US" dirty="0" smtClean="0">
                <a:solidFill>
                  <a:schemeClr val="accent4">
                    <a:lumMod val="10000"/>
                  </a:schemeClr>
                </a:solidFill>
                <a:effectLst/>
              </a:rPr>
              <a:t>How have we wearied Him and Where is the God of justice? </a:t>
            </a:r>
            <a:r>
              <a:rPr lang="en-US" dirty="0" smtClean="0">
                <a:solidFill>
                  <a:srgbClr val="C00000"/>
                </a:solidFill>
                <a:effectLst/>
              </a:rPr>
              <a:t>2:17–3:6</a:t>
            </a:r>
          </a:p>
          <a:p>
            <a:pPr marL="514350" indent="-514350">
              <a:buClrTx/>
              <a:buSzPct val="100000"/>
              <a:buFont typeface="+mj-lt"/>
              <a:buAutoNum type="arabicPeriod"/>
              <a:defRPr/>
            </a:pPr>
            <a:r>
              <a:rPr lang="en-US" dirty="0" smtClean="0">
                <a:solidFill>
                  <a:schemeClr val="accent4">
                    <a:lumMod val="10000"/>
                  </a:schemeClr>
                </a:solidFill>
                <a:effectLst/>
              </a:rPr>
              <a:t>How shall we return and How have we robbed You? </a:t>
            </a:r>
            <a:r>
              <a:rPr lang="en-US" dirty="0" smtClean="0">
                <a:solidFill>
                  <a:srgbClr val="C00000"/>
                </a:solidFill>
                <a:effectLst/>
              </a:rPr>
              <a:t>3:7-12</a:t>
            </a:r>
          </a:p>
          <a:p>
            <a:pPr marL="514350" indent="-514350">
              <a:buClrTx/>
              <a:buSzPct val="100000"/>
              <a:buFont typeface="+mj-lt"/>
              <a:buAutoNum type="arabicPeriod"/>
              <a:defRPr/>
            </a:pPr>
            <a:r>
              <a:rPr lang="en-US" dirty="0" smtClean="0">
                <a:solidFill>
                  <a:schemeClr val="accent4">
                    <a:lumMod val="10000"/>
                  </a:schemeClr>
                </a:solidFill>
                <a:effectLst/>
              </a:rPr>
              <a:t>What have we spoken against You? </a:t>
            </a:r>
            <a:r>
              <a:rPr lang="en-US" dirty="0" smtClean="0">
                <a:solidFill>
                  <a:srgbClr val="C00000"/>
                </a:solidFill>
                <a:effectLst/>
              </a:rPr>
              <a:t>3:13-4:6</a:t>
            </a:r>
            <a:r>
              <a:rPr lang="en-US" dirty="0" smtClean="0">
                <a:solidFill>
                  <a:schemeClr val="accent4">
                    <a:lumMod val="10000"/>
                  </a:schemeClr>
                </a:solidFill>
                <a:effectLst/>
              </a:rPr>
              <a:t> </a:t>
            </a:r>
            <a:endParaRPr lang="en-US" dirty="0">
              <a:solidFill>
                <a:schemeClr val="accent4">
                  <a:lumMod val="10000"/>
                </a:schemeClr>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0813"/>
          </a:xfrm>
        </p:spPr>
        <p:txBody>
          <a:bodyPr/>
          <a:lstStyle/>
          <a:p>
            <a:pPr>
              <a:defRPr/>
            </a:pPr>
            <a:r>
              <a:rPr lang="he-IL" sz="7200" b="1" dirty="0" smtClean="0">
                <a:solidFill>
                  <a:schemeClr val="accent6">
                    <a:lumMod val="60000"/>
                    <a:lumOff val="40000"/>
                  </a:schemeClr>
                </a:solidFill>
                <a:latin typeface="SBL Hebrew" panose="02000000000000000000" pitchFamily="2" charset="-79"/>
              </a:rPr>
              <a:t> יְהוָה צְבָאוֹת </a:t>
            </a:r>
            <a:endParaRPr lang="en-US" sz="7200" b="1" dirty="0">
              <a:solidFill>
                <a:schemeClr val="accent6">
                  <a:lumMod val="60000"/>
                  <a:lumOff val="40000"/>
                </a:schemeClr>
              </a:solidFill>
            </a:endParaRPr>
          </a:p>
        </p:txBody>
      </p:sp>
      <p:sp>
        <p:nvSpPr>
          <p:cNvPr id="3" name="Content Placeholder 2"/>
          <p:cNvSpPr>
            <a:spLocks noGrp="1"/>
          </p:cNvSpPr>
          <p:nvPr>
            <p:ph idx="1"/>
          </p:nvPr>
        </p:nvSpPr>
        <p:spPr>
          <a:xfrm>
            <a:off x="304800" y="1295400"/>
            <a:ext cx="8610600" cy="5257800"/>
          </a:xfrm>
        </p:spPr>
        <p:txBody>
          <a:bodyPr/>
          <a:lstStyle/>
          <a:p>
            <a:pPr>
              <a:defRPr/>
            </a:pPr>
            <a:r>
              <a:rPr lang="en-US" dirty="0" smtClean="0"/>
              <a:t>Translated </a:t>
            </a:r>
            <a:r>
              <a:rPr lang="en-US" dirty="0" smtClean="0">
                <a:solidFill>
                  <a:schemeClr val="accent6">
                    <a:lumMod val="60000"/>
                    <a:lumOff val="40000"/>
                  </a:schemeClr>
                </a:solidFill>
              </a:rPr>
              <a:t>“Lord of Hosts” </a:t>
            </a:r>
            <a:r>
              <a:rPr lang="en-US" dirty="0" smtClean="0"/>
              <a:t>and used 23X* in the 55 verses of Malachi =  42%; Malachi’s favorite name for God, emphasizing Yahweh as Lord of Israel, all nations, all creation, all armies and all angels</a:t>
            </a:r>
          </a:p>
          <a:p>
            <a:pPr>
              <a:defRPr/>
            </a:pPr>
            <a:r>
              <a:rPr lang="en-US" dirty="0" smtClean="0">
                <a:solidFill>
                  <a:schemeClr val="accent6">
                    <a:lumMod val="60000"/>
                    <a:lumOff val="40000"/>
                  </a:schemeClr>
                </a:solidFill>
              </a:rPr>
              <a:t>The L</a:t>
            </a:r>
            <a:r>
              <a:rPr lang="en-US" cap="all" dirty="0" smtClean="0">
                <a:solidFill>
                  <a:schemeClr val="accent6">
                    <a:lumMod val="60000"/>
                    <a:lumOff val="40000"/>
                  </a:schemeClr>
                </a:solidFill>
              </a:rPr>
              <a:t>ord</a:t>
            </a:r>
            <a:r>
              <a:rPr lang="en-US" dirty="0" smtClean="0">
                <a:solidFill>
                  <a:schemeClr val="accent6">
                    <a:lumMod val="60000"/>
                    <a:lumOff val="40000"/>
                  </a:schemeClr>
                </a:solidFill>
              </a:rPr>
              <a:t> </a:t>
            </a:r>
            <a:r>
              <a:rPr lang="en-US" dirty="0" smtClean="0"/>
              <a:t>(appears alone in the text) 1:2a,4b,5,13b; 2:12,14,17; 3:6,13,16</a:t>
            </a:r>
          </a:p>
          <a:p>
            <a:pPr>
              <a:defRPr/>
            </a:pPr>
            <a:r>
              <a:rPr lang="en-US" dirty="0" smtClean="0">
                <a:solidFill>
                  <a:schemeClr val="accent6">
                    <a:lumMod val="60000"/>
                    <a:lumOff val="40000"/>
                  </a:schemeClr>
                </a:solidFill>
              </a:rPr>
              <a:t>The Lord </a:t>
            </a:r>
            <a:r>
              <a:rPr lang="en-US" dirty="0" smtClean="0"/>
              <a:t>‘Adonai 1:14</a:t>
            </a:r>
          </a:p>
          <a:p>
            <a:pPr>
              <a:defRPr/>
            </a:pPr>
            <a:r>
              <a:rPr lang="en-US" dirty="0" smtClean="0">
                <a:solidFill>
                  <a:schemeClr val="accent6">
                    <a:lumMod val="60000"/>
                    <a:lumOff val="40000"/>
                  </a:schemeClr>
                </a:solidFill>
              </a:rPr>
              <a:t>The Lord </a:t>
            </a:r>
            <a:r>
              <a:rPr lang="en-US" dirty="0" smtClean="0"/>
              <a:t>‘</a:t>
            </a:r>
            <a:r>
              <a:rPr lang="en-US" dirty="0" err="1" smtClean="0"/>
              <a:t>Adon</a:t>
            </a:r>
            <a:r>
              <a:rPr lang="en-US" dirty="0" smtClean="0"/>
              <a:t> 3:1</a:t>
            </a:r>
          </a:p>
          <a:p>
            <a:pPr>
              <a:defRPr/>
            </a:pPr>
            <a:r>
              <a:rPr lang="en-US" dirty="0" smtClean="0">
                <a:solidFill>
                  <a:schemeClr val="accent6">
                    <a:lumMod val="60000"/>
                    <a:lumOff val="40000"/>
                  </a:schemeClr>
                </a:solidFill>
              </a:rPr>
              <a:t>The Lord God of Israel </a:t>
            </a:r>
            <a:r>
              <a:rPr lang="en-US" dirty="0" smtClean="0"/>
              <a:t>2:16</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0813"/>
          </a:xfrm>
        </p:spPr>
        <p:txBody>
          <a:bodyPr/>
          <a:lstStyle/>
          <a:p>
            <a:pPr>
              <a:defRPr/>
            </a:pPr>
            <a:r>
              <a:rPr lang="he-IL" sz="4000" b="1" dirty="0" smtClean="0">
                <a:solidFill>
                  <a:schemeClr val="accent6">
                    <a:lumMod val="60000"/>
                    <a:lumOff val="40000"/>
                  </a:schemeClr>
                </a:solidFill>
                <a:latin typeface="Bookman Old Style" panose="02050604050505020204" pitchFamily="18" charset="0"/>
              </a:rPr>
              <a:t> </a:t>
            </a:r>
            <a:r>
              <a:rPr lang="en-US" sz="4000" b="1" dirty="0" smtClean="0">
                <a:solidFill>
                  <a:schemeClr val="accent6">
                    <a:lumMod val="60000"/>
                    <a:lumOff val="40000"/>
                  </a:schemeClr>
                </a:solidFill>
                <a:latin typeface="Bookman Old Style" panose="02050604050505020204" pitchFamily="18" charset="0"/>
              </a:rPr>
              <a:t>Things Pertaining to </a:t>
            </a:r>
            <a:br>
              <a:rPr lang="en-US" sz="4000" b="1" dirty="0" smtClean="0">
                <a:solidFill>
                  <a:schemeClr val="accent6">
                    <a:lumMod val="60000"/>
                    <a:lumOff val="40000"/>
                  </a:schemeClr>
                </a:solidFill>
                <a:latin typeface="Bookman Old Style" panose="02050604050505020204" pitchFamily="18" charset="0"/>
              </a:rPr>
            </a:br>
            <a:r>
              <a:rPr lang="en-US" sz="4000" b="1" dirty="0" smtClean="0">
                <a:solidFill>
                  <a:schemeClr val="accent6">
                    <a:lumMod val="60000"/>
                    <a:lumOff val="40000"/>
                  </a:schemeClr>
                </a:solidFill>
                <a:latin typeface="Bookman Old Style" panose="02050604050505020204" pitchFamily="18" charset="0"/>
              </a:rPr>
              <a:t>Yahweh in Malachi</a:t>
            </a:r>
            <a:endParaRPr lang="en-US" sz="4000" b="1" dirty="0">
              <a:solidFill>
                <a:schemeClr val="accent6">
                  <a:lumMod val="60000"/>
                  <a:lumOff val="40000"/>
                </a:schemeClr>
              </a:solidFill>
              <a:latin typeface="Bookman Old Style" panose="02050604050505020204" pitchFamily="18" charset="0"/>
            </a:endParaRPr>
          </a:p>
        </p:txBody>
      </p:sp>
      <p:sp>
        <p:nvSpPr>
          <p:cNvPr id="3" name="Content Placeholder 2"/>
          <p:cNvSpPr>
            <a:spLocks noGrp="1"/>
          </p:cNvSpPr>
          <p:nvPr>
            <p:ph idx="1"/>
          </p:nvPr>
        </p:nvSpPr>
        <p:spPr>
          <a:xfrm>
            <a:off x="152400" y="1420813"/>
            <a:ext cx="8763000" cy="5132387"/>
          </a:xfrm>
        </p:spPr>
        <p:txBody>
          <a:bodyPr/>
          <a:lstStyle/>
          <a:p>
            <a:pPr marL="0" indent="0">
              <a:buFont typeface="Wingdings" panose="05000000000000000000" pitchFamily="2" charset="2"/>
              <a:buNone/>
              <a:defRPr/>
            </a:pPr>
            <a:r>
              <a:rPr lang="en-US" dirty="0" smtClean="0"/>
              <a:t>Yahweh is the covenant name for God:</a:t>
            </a:r>
            <a:r>
              <a:rPr lang="en-US" cap="all" dirty="0" smtClean="0"/>
              <a:t> Lord</a:t>
            </a:r>
            <a:endParaRPr lang="en-US" dirty="0" smtClean="0"/>
          </a:p>
          <a:p>
            <a:pPr>
              <a:defRPr/>
            </a:pPr>
            <a:r>
              <a:rPr lang="en-US" dirty="0" smtClean="0"/>
              <a:t>The word of the </a:t>
            </a:r>
            <a:r>
              <a:rPr lang="en-US" cap="all" dirty="0" smtClean="0"/>
              <a:t>Lord</a:t>
            </a:r>
            <a:r>
              <a:rPr lang="en-US" dirty="0" smtClean="0"/>
              <a:t> </a:t>
            </a:r>
            <a:r>
              <a:rPr lang="en-US" dirty="0" smtClean="0">
                <a:solidFill>
                  <a:schemeClr val="accent6">
                    <a:lumMod val="60000"/>
                    <a:lumOff val="40000"/>
                  </a:schemeClr>
                </a:solidFill>
              </a:rPr>
              <a:t>1:1</a:t>
            </a:r>
          </a:p>
          <a:p>
            <a:pPr>
              <a:defRPr/>
            </a:pPr>
            <a:r>
              <a:rPr lang="en-US" dirty="0" smtClean="0"/>
              <a:t>The oracle of the </a:t>
            </a:r>
            <a:r>
              <a:rPr lang="en-US" cap="all" dirty="0" smtClean="0"/>
              <a:t>Lord</a:t>
            </a:r>
            <a:r>
              <a:rPr lang="en-US" dirty="0" smtClean="0"/>
              <a:t> </a:t>
            </a:r>
            <a:r>
              <a:rPr lang="en-US" dirty="0" smtClean="0">
                <a:solidFill>
                  <a:schemeClr val="accent6">
                    <a:lumMod val="60000"/>
                    <a:lumOff val="40000"/>
                  </a:schemeClr>
                </a:solidFill>
              </a:rPr>
              <a:t>1:2b</a:t>
            </a:r>
          </a:p>
          <a:p>
            <a:pPr>
              <a:defRPr/>
            </a:pPr>
            <a:r>
              <a:rPr lang="en-US" dirty="0" smtClean="0"/>
              <a:t>The table of the </a:t>
            </a:r>
            <a:r>
              <a:rPr lang="en-US" cap="all" dirty="0" smtClean="0"/>
              <a:t>Lord</a:t>
            </a:r>
            <a:r>
              <a:rPr lang="en-US" dirty="0" smtClean="0"/>
              <a:t> </a:t>
            </a:r>
            <a:r>
              <a:rPr lang="en-US" dirty="0" smtClean="0">
                <a:solidFill>
                  <a:schemeClr val="accent6">
                    <a:lumMod val="60000"/>
                    <a:lumOff val="40000"/>
                  </a:schemeClr>
                </a:solidFill>
              </a:rPr>
              <a:t>1:7</a:t>
            </a:r>
          </a:p>
          <a:p>
            <a:pPr>
              <a:defRPr/>
            </a:pPr>
            <a:r>
              <a:rPr lang="en-US" dirty="0" smtClean="0"/>
              <a:t>The sanctuary of the </a:t>
            </a:r>
            <a:r>
              <a:rPr lang="en-US" cap="all" dirty="0" smtClean="0"/>
              <a:t>Lord </a:t>
            </a:r>
            <a:r>
              <a:rPr lang="en-US" cap="all" dirty="0" smtClean="0">
                <a:solidFill>
                  <a:schemeClr val="accent6">
                    <a:lumMod val="60000"/>
                    <a:lumOff val="40000"/>
                  </a:schemeClr>
                </a:solidFill>
              </a:rPr>
              <a:t>2:11</a:t>
            </a:r>
          </a:p>
          <a:p>
            <a:pPr>
              <a:defRPr/>
            </a:pPr>
            <a:r>
              <a:rPr lang="en-US" cap="all" dirty="0" smtClean="0"/>
              <a:t>T</a:t>
            </a:r>
            <a:r>
              <a:rPr lang="en-US" dirty="0" smtClean="0"/>
              <a:t>he altar of the LORD </a:t>
            </a:r>
            <a:r>
              <a:rPr lang="en-US" dirty="0" smtClean="0">
                <a:solidFill>
                  <a:schemeClr val="accent6">
                    <a:lumMod val="60000"/>
                    <a:lumOff val="40000"/>
                  </a:schemeClr>
                </a:solidFill>
              </a:rPr>
              <a:t>2:13</a:t>
            </a:r>
          </a:p>
          <a:p>
            <a:pPr>
              <a:defRPr/>
            </a:pPr>
            <a:r>
              <a:rPr lang="en-US" dirty="0" smtClean="0"/>
              <a:t>The eyes of the LORD </a:t>
            </a:r>
            <a:r>
              <a:rPr lang="en-US" dirty="0" smtClean="0">
                <a:solidFill>
                  <a:schemeClr val="accent6">
                    <a:lumMod val="60000"/>
                    <a:lumOff val="40000"/>
                  </a:schemeClr>
                </a:solidFill>
              </a:rPr>
              <a:t>2:17</a:t>
            </a:r>
          </a:p>
          <a:p>
            <a:pPr>
              <a:defRPr/>
            </a:pPr>
            <a:r>
              <a:rPr lang="en-US" dirty="0" smtClean="0"/>
              <a:t>The great and awesome day of the LORD </a:t>
            </a:r>
            <a:r>
              <a:rPr lang="en-US" dirty="0" smtClean="0">
                <a:solidFill>
                  <a:schemeClr val="accent6">
                    <a:lumMod val="60000"/>
                    <a:lumOff val="40000"/>
                  </a:schemeClr>
                </a:solidFill>
              </a:rPr>
              <a:t>4:5</a:t>
            </a:r>
            <a:endParaRPr lang="en-US"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20484" name="Picture 2" descr="https://scontent-dft4-2.xx.fbcdn.net/v/t1.0-9/14225505_1105438196208181_6772143247664740713_n.jpg?oh=a7ca48a228a8ae0a72b15bcfa324b75a&amp;oe=584341A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875"/>
            <a:ext cx="8305800" cy="710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0813"/>
          </a:xfrm>
        </p:spPr>
        <p:txBody>
          <a:bodyPr/>
          <a:lstStyle/>
          <a:p>
            <a:pPr>
              <a:defRPr/>
            </a:pPr>
            <a:r>
              <a:rPr lang="he-IL" sz="3600" b="1" dirty="0" smtClean="0">
                <a:solidFill>
                  <a:schemeClr val="accent6">
                    <a:lumMod val="60000"/>
                    <a:lumOff val="40000"/>
                  </a:schemeClr>
                </a:solidFill>
                <a:latin typeface="SBL Hebrew" panose="02000000000000000000" pitchFamily="2" charset="-79"/>
              </a:rPr>
              <a:t> </a:t>
            </a:r>
            <a:r>
              <a:rPr lang="en-US" sz="4800" b="1" dirty="0" smtClean="0">
                <a:solidFill>
                  <a:schemeClr val="accent6">
                    <a:lumMod val="60000"/>
                    <a:lumOff val="40000"/>
                  </a:schemeClr>
                </a:solidFill>
                <a:latin typeface="Bookman Old Style" panose="02050604050505020204" pitchFamily="18" charset="0"/>
              </a:rPr>
              <a:t>Names for God</a:t>
            </a:r>
            <a:endParaRPr lang="en-US" sz="3600" b="1" dirty="0">
              <a:solidFill>
                <a:schemeClr val="accent6">
                  <a:lumMod val="60000"/>
                  <a:lumOff val="40000"/>
                </a:schemeClr>
              </a:solidFill>
              <a:latin typeface="Bookman Old Style" panose="02050604050505020204" pitchFamily="18" charset="0"/>
            </a:endParaRPr>
          </a:p>
        </p:txBody>
      </p:sp>
      <p:sp>
        <p:nvSpPr>
          <p:cNvPr id="3" name="Content Placeholder 2"/>
          <p:cNvSpPr>
            <a:spLocks noGrp="1"/>
          </p:cNvSpPr>
          <p:nvPr>
            <p:ph idx="1"/>
          </p:nvPr>
        </p:nvSpPr>
        <p:spPr>
          <a:xfrm>
            <a:off x="304800" y="1420813"/>
            <a:ext cx="8610600" cy="5132387"/>
          </a:xfrm>
        </p:spPr>
        <p:txBody>
          <a:bodyPr/>
          <a:lstStyle/>
          <a:p>
            <a:pPr>
              <a:defRPr/>
            </a:pPr>
            <a:r>
              <a:rPr lang="en-US" sz="4000" dirty="0" smtClean="0"/>
              <a:t>‘El (</a:t>
            </a:r>
            <a:r>
              <a:rPr lang="he-IL" sz="4000" dirty="0" smtClean="0"/>
              <a:t>אֵל</a:t>
            </a:r>
            <a:r>
              <a:rPr lang="en-US" sz="4000" dirty="0" smtClean="0"/>
              <a:t>)    </a:t>
            </a:r>
            <a:r>
              <a:rPr lang="en-US" sz="4000" dirty="0" smtClean="0">
                <a:solidFill>
                  <a:schemeClr val="accent6">
                    <a:lumMod val="60000"/>
                    <a:lumOff val="40000"/>
                  </a:schemeClr>
                </a:solidFill>
              </a:rPr>
              <a:t>1:9; 2:10</a:t>
            </a:r>
            <a:r>
              <a:rPr lang="en-US" sz="4000" dirty="0" smtClean="0"/>
              <a:t> </a:t>
            </a:r>
          </a:p>
          <a:p>
            <a:pPr>
              <a:defRPr/>
            </a:pPr>
            <a:r>
              <a:rPr lang="en-US" sz="4000" dirty="0" smtClean="0"/>
              <a:t>The One (</a:t>
            </a:r>
            <a:r>
              <a:rPr lang="he-IL" sz="4000" dirty="0" smtClean="0"/>
              <a:t>הָאֶחָד</a:t>
            </a:r>
            <a:r>
              <a:rPr lang="en-US" sz="4000" dirty="0" smtClean="0"/>
              <a:t>) </a:t>
            </a:r>
            <a:r>
              <a:rPr lang="en-US" sz="4000" dirty="0" smtClean="0">
                <a:solidFill>
                  <a:schemeClr val="accent6">
                    <a:lumMod val="60000"/>
                    <a:lumOff val="40000"/>
                  </a:schemeClr>
                </a:solidFill>
              </a:rPr>
              <a:t>2:15</a:t>
            </a:r>
          </a:p>
          <a:p>
            <a:pPr>
              <a:defRPr/>
            </a:pPr>
            <a:r>
              <a:rPr lang="en-US" sz="4000" dirty="0" smtClean="0"/>
              <a:t>The God of Israel (</a:t>
            </a:r>
            <a:r>
              <a:rPr lang="he-IL" sz="4000" dirty="0"/>
              <a:t>אֱלֹהֵי </a:t>
            </a:r>
            <a:r>
              <a:rPr lang="he-IL" sz="4000" dirty="0" smtClean="0"/>
              <a:t>יִשְׂרָאֵל</a:t>
            </a:r>
            <a:r>
              <a:rPr lang="en-US" sz="4000" dirty="0" smtClean="0"/>
              <a:t>) </a:t>
            </a:r>
            <a:r>
              <a:rPr lang="en-US" sz="4000" dirty="0" smtClean="0">
                <a:solidFill>
                  <a:schemeClr val="accent6">
                    <a:lumMod val="60000"/>
                    <a:lumOff val="40000"/>
                  </a:schemeClr>
                </a:solidFill>
              </a:rPr>
              <a:t>2:16</a:t>
            </a:r>
          </a:p>
          <a:p>
            <a:pPr>
              <a:defRPr/>
            </a:pPr>
            <a:r>
              <a:rPr lang="en-US" sz="4000" dirty="0" smtClean="0"/>
              <a:t>The God of Justice (</a:t>
            </a:r>
            <a:r>
              <a:rPr lang="he-IL" sz="4000" dirty="0"/>
              <a:t>אֱלֹהֵי </a:t>
            </a:r>
            <a:r>
              <a:rPr lang="he-IL" sz="4000" dirty="0" smtClean="0"/>
              <a:t>הַמִּשְׁפָּט</a:t>
            </a:r>
            <a:r>
              <a:rPr lang="en-US" sz="4000" dirty="0" smtClean="0"/>
              <a:t>) </a:t>
            </a:r>
            <a:r>
              <a:rPr lang="en-US" sz="4000" dirty="0" smtClean="0">
                <a:solidFill>
                  <a:schemeClr val="accent6">
                    <a:lumMod val="60000"/>
                    <a:lumOff val="40000"/>
                  </a:schemeClr>
                </a:solidFill>
              </a:rPr>
              <a:t>2:17</a:t>
            </a:r>
          </a:p>
          <a:p>
            <a:pPr>
              <a:defRPr/>
            </a:pPr>
            <a:r>
              <a:rPr lang="en-US" sz="4000" dirty="0" smtClean="0">
                <a:solidFill>
                  <a:schemeClr val="accent6">
                    <a:lumMod val="60000"/>
                    <a:lumOff val="40000"/>
                  </a:schemeClr>
                </a:solidFill>
              </a:rPr>
              <a:t>‘</a:t>
            </a:r>
            <a:r>
              <a:rPr lang="en-US" sz="4000" dirty="0" smtClean="0"/>
              <a:t>Elohim (</a:t>
            </a:r>
            <a:r>
              <a:rPr lang="he-IL" sz="4000" dirty="0" smtClean="0"/>
              <a:t>אֱלֹהִים</a:t>
            </a:r>
            <a:r>
              <a:rPr lang="en-US" sz="4000" dirty="0" smtClean="0"/>
              <a:t>) </a:t>
            </a:r>
            <a:r>
              <a:rPr lang="en-US" sz="4000" dirty="0" smtClean="0">
                <a:solidFill>
                  <a:schemeClr val="accent6">
                    <a:lumMod val="60000"/>
                    <a:lumOff val="40000"/>
                  </a:schemeClr>
                </a:solidFill>
              </a:rPr>
              <a:t>3:8,14,15,18</a:t>
            </a:r>
          </a:p>
          <a:p>
            <a:pPr>
              <a:defRPr/>
            </a:pPr>
            <a:endParaRPr lang="en-US" sz="4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0813"/>
          </a:xfrm>
        </p:spPr>
        <p:txBody>
          <a:bodyPr/>
          <a:lstStyle/>
          <a:p>
            <a:pPr>
              <a:defRPr/>
            </a:pPr>
            <a:r>
              <a:rPr lang="he-IL" sz="4000" b="1" dirty="0" smtClean="0">
                <a:solidFill>
                  <a:schemeClr val="accent6">
                    <a:lumMod val="60000"/>
                    <a:lumOff val="40000"/>
                  </a:schemeClr>
                </a:solidFill>
                <a:latin typeface="Bookman Old Style" panose="02050604050505020204" pitchFamily="18" charset="0"/>
              </a:rPr>
              <a:t> </a:t>
            </a:r>
            <a:r>
              <a:rPr lang="en-US" sz="4000" b="1" dirty="0" smtClean="0">
                <a:solidFill>
                  <a:schemeClr val="accent6">
                    <a:lumMod val="60000"/>
                    <a:lumOff val="40000"/>
                  </a:schemeClr>
                </a:solidFill>
                <a:latin typeface="Bookman Old Style" panose="02050604050505020204" pitchFamily="18" charset="0"/>
              </a:rPr>
              <a:t>Things Pertaining to God </a:t>
            </a:r>
            <a:br>
              <a:rPr lang="en-US" sz="4000" b="1" dirty="0" smtClean="0">
                <a:solidFill>
                  <a:schemeClr val="accent6">
                    <a:lumMod val="60000"/>
                    <a:lumOff val="40000"/>
                  </a:schemeClr>
                </a:solidFill>
                <a:latin typeface="Bookman Old Style" panose="02050604050505020204" pitchFamily="18" charset="0"/>
              </a:rPr>
            </a:br>
            <a:r>
              <a:rPr lang="en-US" sz="4000" b="1" dirty="0" smtClean="0">
                <a:solidFill>
                  <a:schemeClr val="accent6">
                    <a:lumMod val="60000"/>
                    <a:lumOff val="40000"/>
                  </a:schemeClr>
                </a:solidFill>
                <a:latin typeface="Bookman Old Style" panose="02050604050505020204" pitchFamily="18" charset="0"/>
              </a:rPr>
              <a:t>in Malachi</a:t>
            </a:r>
            <a:endParaRPr lang="en-US" sz="4000" b="1" dirty="0">
              <a:solidFill>
                <a:schemeClr val="accent6">
                  <a:lumMod val="60000"/>
                  <a:lumOff val="40000"/>
                </a:schemeClr>
              </a:solidFill>
              <a:latin typeface="Bookman Old Style" panose="02050604050505020204" pitchFamily="18" charset="0"/>
            </a:endParaRPr>
          </a:p>
        </p:txBody>
      </p:sp>
      <p:sp>
        <p:nvSpPr>
          <p:cNvPr id="3" name="Content Placeholder 2"/>
          <p:cNvSpPr>
            <a:spLocks noGrp="1"/>
          </p:cNvSpPr>
          <p:nvPr>
            <p:ph idx="1"/>
          </p:nvPr>
        </p:nvSpPr>
        <p:spPr>
          <a:xfrm>
            <a:off x="152400" y="1420813"/>
            <a:ext cx="8763000" cy="5132387"/>
          </a:xfrm>
        </p:spPr>
        <p:txBody>
          <a:bodyPr/>
          <a:lstStyle/>
          <a:p>
            <a:pPr marL="0" indent="0">
              <a:buFont typeface="Wingdings" panose="05000000000000000000" pitchFamily="2" charset="2"/>
              <a:buNone/>
              <a:defRPr/>
            </a:pPr>
            <a:r>
              <a:rPr lang="en-US" sz="3600" dirty="0" smtClean="0"/>
              <a:t>Yahweh is the covenant name for God:</a:t>
            </a:r>
            <a:r>
              <a:rPr lang="en-US" sz="3600" cap="all" dirty="0" smtClean="0"/>
              <a:t> Lord</a:t>
            </a:r>
            <a:r>
              <a:rPr lang="en-US" sz="3600" dirty="0" smtClean="0"/>
              <a:t>, but He is the God of creation too.</a:t>
            </a:r>
          </a:p>
          <a:p>
            <a:pPr>
              <a:defRPr/>
            </a:pPr>
            <a:r>
              <a:rPr lang="en-US" sz="3600" dirty="0" smtClean="0"/>
              <a:t>The face of God (‘El) </a:t>
            </a:r>
            <a:r>
              <a:rPr lang="en-US" sz="3600" dirty="0" smtClean="0">
                <a:solidFill>
                  <a:schemeClr val="accent6">
                    <a:lumMod val="60000"/>
                    <a:lumOff val="40000"/>
                  </a:schemeClr>
                </a:solidFill>
              </a:rPr>
              <a:t>1:9</a:t>
            </a:r>
          </a:p>
          <a:p>
            <a:pPr>
              <a:defRPr/>
            </a:pPr>
            <a:r>
              <a:rPr lang="en-US" sz="3600" dirty="0" smtClean="0"/>
              <a:t>Offspring of God (</a:t>
            </a:r>
            <a:r>
              <a:rPr lang="he-IL" sz="3600" dirty="0"/>
              <a:t>זֶרַע </a:t>
            </a:r>
            <a:r>
              <a:rPr lang="he-IL" sz="3600" dirty="0" smtClean="0"/>
              <a:t>אֱלֹהִים</a:t>
            </a:r>
            <a:r>
              <a:rPr lang="en-US" sz="3600" dirty="0" smtClean="0"/>
              <a:t>)</a:t>
            </a:r>
            <a:r>
              <a:rPr lang="en-US" sz="3600" dirty="0" smtClean="0">
                <a:solidFill>
                  <a:schemeClr val="accent6">
                    <a:lumMod val="60000"/>
                    <a:lumOff val="40000"/>
                  </a:schemeClr>
                </a:solidFill>
              </a:rPr>
              <a:t>  2:15</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76200"/>
            <a:ext cx="9105900" cy="914400"/>
          </a:xfrm>
        </p:spPr>
        <p:txBody>
          <a:bodyPr/>
          <a:lstStyle/>
          <a:p>
            <a:pPr>
              <a:defRPr/>
            </a:pPr>
            <a:r>
              <a:rPr lang="en-US" sz="4000" b="1" dirty="0" smtClean="0">
                <a:solidFill>
                  <a:schemeClr val="accent6">
                    <a:lumMod val="60000"/>
                    <a:lumOff val="40000"/>
                  </a:schemeClr>
                </a:solidFill>
              </a:rPr>
              <a:t>Election to/Covenant of Service*</a:t>
            </a:r>
            <a:endParaRPr lang="en-US" sz="4000" b="1" dirty="0">
              <a:solidFill>
                <a:schemeClr val="accent6">
                  <a:lumMod val="60000"/>
                  <a:lumOff val="40000"/>
                </a:schemeClr>
              </a:solidFill>
            </a:endParaRPr>
          </a:p>
        </p:txBody>
      </p:sp>
      <p:sp>
        <p:nvSpPr>
          <p:cNvPr id="3" name="Content Placeholder 2"/>
          <p:cNvSpPr>
            <a:spLocks noGrp="1"/>
          </p:cNvSpPr>
          <p:nvPr>
            <p:ph idx="1"/>
          </p:nvPr>
        </p:nvSpPr>
        <p:spPr>
          <a:xfrm>
            <a:off x="152400" y="762000"/>
            <a:ext cx="8763000" cy="6096000"/>
          </a:xfrm>
        </p:spPr>
        <p:txBody>
          <a:bodyPr/>
          <a:lstStyle/>
          <a:p>
            <a:pPr>
              <a:defRPr/>
            </a:pPr>
            <a:r>
              <a:rPr lang="en-US" dirty="0" smtClean="0"/>
              <a:t>Serve = </a:t>
            </a:r>
            <a:r>
              <a:rPr lang="he-IL" dirty="0"/>
              <a:t>עבד</a:t>
            </a:r>
            <a:r>
              <a:rPr lang="en-US" dirty="0" smtClean="0"/>
              <a:t> = </a:t>
            </a:r>
            <a:r>
              <a:rPr lang="en-US" i="1" dirty="0" smtClean="0">
                <a:solidFill>
                  <a:schemeClr val="accent6">
                    <a:lumMod val="60000"/>
                    <a:lumOff val="40000"/>
                  </a:schemeClr>
                </a:solidFill>
              </a:rPr>
              <a:t>‘</a:t>
            </a:r>
            <a:r>
              <a:rPr lang="en-US" i="1" dirty="0" err="1" smtClean="0">
                <a:solidFill>
                  <a:schemeClr val="accent6">
                    <a:lumMod val="60000"/>
                    <a:lumOff val="40000"/>
                  </a:schemeClr>
                </a:solidFill>
              </a:rPr>
              <a:t>avad</a:t>
            </a:r>
            <a:endParaRPr lang="en-US" i="1" dirty="0" smtClean="0">
              <a:solidFill>
                <a:schemeClr val="accent6">
                  <a:lumMod val="60000"/>
                  <a:lumOff val="40000"/>
                </a:schemeClr>
              </a:solidFill>
            </a:endParaRPr>
          </a:p>
          <a:p>
            <a:pPr>
              <a:defRPr/>
            </a:pPr>
            <a:r>
              <a:rPr lang="en-US" dirty="0" smtClean="0"/>
              <a:t>God looks upon Israel as His </a:t>
            </a:r>
            <a:r>
              <a:rPr lang="en-US" u="sng" dirty="0" smtClean="0"/>
              <a:t>servants</a:t>
            </a:r>
            <a:r>
              <a:rPr lang="en-US" dirty="0" smtClean="0"/>
              <a:t> </a:t>
            </a:r>
            <a:r>
              <a:rPr lang="en-US" dirty="0" smtClean="0">
                <a:solidFill>
                  <a:schemeClr val="accent6">
                    <a:lumMod val="60000"/>
                    <a:lumOff val="40000"/>
                  </a:schemeClr>
                </a:solidFill>
              </a:rPr>
              <a:t>1:6</a:t>
            </a:r>
          </a:p>
          <a:p>
            <a:pPr>
              <a:defRPr/>
            </a:pPr>
            <a:r>
              <a:rPr lang="en-US" dirty="0" smtClean="0"/>
              <a:t>The Lord was upset with His people for saying, “It is vain to </a:t>
            </a:r>
            <a:r>
              <a:rPr lang="en-US" u="sng" dirty="0" smtClean="0"/>
              <a:t>serve</a:t>
            </a:r>
            <a:r>
              <a:rPr lang="en-US" dirty="0" smtClean="0"/>
              <a:t> God.” </a:t>
            </a:r>
            <a:r>
              <a:rPr lang="en-US" dirty="0" smtClean="0">
                <a:solidFill>
                  <a:schemeClr val="accent6">
                    <a:lumMod val="60000"/>
                    <a:lumOff val="40000"/>
                  </a:schemeClr>
                </a:solidFill>
              </a:rPr>
              <a:t>3:14</a:t>
            </a:r>
          </a:p>
          <a:p>
            <a:pPr>
              <a:defRPr/>
            </a:pPr>
            <a:r>
              <a:rPr lang="en-US" dirty="0" smtClean="0"/>
              <a:t>The faithful will be spared as part of the Lord’s treasured possession (</a:t>
            </a:r>
            <a:r>
              <a:rPr lang="en-US" dirty="0" err="1" smtClean="0"/>
              <a:t>segullah</a:t>
            </a:r>
            <a:r>
              <a:rPr lang="en-US" dirty="0" smtClean="0"/>
              <a:t>) as a man spares his son who </a:t>
            </a:r>
            <a:r>
              <a:rPr lang="en-US" u="sng" dirty="0" smtClean="0"/>
              <a:t>serves</a:t>
            </a:r>
            <a:r>
              <a:rPr lang="en-US" dirty="0" smtClean="0"/>
              <a:t> him. </a:t>
            </a:r>
            <a:r>
              <a:rPr lang="en-US" dirty="0" smtClean="0">
                <a:solidFill>
                  <a:schemeClr val="accent6">
                    <a:lumMod val="60000"/>
                    <a:lumOff val="40000"/>
                  </a:schemeClr>
                </a:solidFill>
              </a:rPr>
              <a:t>3:17</a:t>
            </a:r>
          </a:p>
          <a:p>
            <a:pPr>
              <a:defRPr/>
            </a:pPr>
            <a:r>
              <a:rPr lang="en-US" dirty="0" smtClean="0"/>
              <a:t>The righteous are equated with those who </a:t>
            </a:r>
            <a:r>
              <a:rPr lang="en-US" u="sng" dirty="0" smtClean="0"/>
              <a:t>serve</a:t>
            </a:r>
            <a:r>
              <a:rPr lang="en-US" dirty="0" smtClean="0"/>
              <a:t> God and the wicked with those who do not </a:t>
            </a:r>
            <a:r>
              <a:rPr lang="en-US" u="sng" dirty="0" smtClean="0"/>
              <a:t>serve</a:t>
            </a:r>
            <a:r>
              <a:rPr lang="en-US" dirty="0" smtClean="0"/>
              <a:t> Him. </a:t>
            </a:r>
            <a:r>
              <a:rPr lang="en-US" dirty="0" smtClean="0">
                <a:solidFill>
                  <a:schemeClr val="accent6">
                    <a:lumMod val="60000"/>
                    <a:lumOff val="40000"/>
                  </a:schemeClr>
                </a:solidFill>
              </a:rPr>
              <a:t>3:18</a:t>
            </a:r>
          </a:p>
          <a:p>
            <a:pPr>
              <a:defRPr/>
            </a:pPr>
            <a:r>
              <a:rPr lang="en-US" dirty="0" smtClean="0"/>
              <a:t>Remember the Law of Moses My </a:t>
            </a:r>
            <a:r>
              <a:rPr lang="en-US" u="sng" dirty="0" smtClean="0"/>
              <a:t>servant</a:t>
            </a:r>
            <a:r>
              <a:rPr lang="en-US" dirty="0" smtClean="0"/>
              <a:t> </a:t>
            </a:r>
            <a:r>
              <a:rPr lang="en-US" dirty="0" smtClean="0">
                <a:solidFill>
                  <a:schemeClr val="accent6">
                    <a:lumMod val="60000"/>
                    <a:lumOff val="40000"/>
                  </a:schemeClr>
                </a:solidFill>
              </a:rPr>
              <a:t>4:4</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8" y="25400"/>
            <a:ext cx="9164638" cy="1046163"/>
          </a:xfrm>
          <a:solidFill>
            <a:srgbClr val="FFC000"/>
          </a:solidFill>
        </p:spPr>
        <p:txBody>
          <a:bodyPr/>
          <a:lstStyle/>
          <a:p>
            <a:pPr>
              <a:defRPr/>
            </a:pPr>
            <a:r>
              <a:rPr lang="en-US" sz="3600" b="1" dirty="0" smtClean="0">
                <a:solidFill>
                  <a:schemeClr val="accent4">
                    <a:lumMod val="10000"/>
                  </a:schemeClr>
                </a:solidFill>
                <a:effectLst/>
              </a:rPr>
              <a:t>Relationships in Malachi</a:t>
            </a:r>
            <a:br>
              <a:rPr lang="en-US" sz="3600" b="1" dirty="0" smtClean="0">
                <a:solidFill>
                  <a:schemeClr val="accent4">
                    <a:lumMod val="10000"/>
                  </a:schemeClr>
                </a:solidFill>
                <a:effectLst/>
              </a:rPr>
            </a:br>
            <a:r>
              <a:rPr lang="en-US" sz="3600" b="1" dirty="0" smtClean="0">
                <a:solidFill>
                  <a:schemeClr val="accent4">
                    <a:lumMod val="10000"/>
                  </a:schemeClr>
                </a:solidFill>
                <a:effectLst/>
              </a:rPr>
              <a:t>Malachi’s Message in a Picture</a:t>
            </a:r>
            <a:endParaRPr lang="en-US" sz="3600" b="1" dirty="0">
              <a:solidFill>
                <a:schemeClr val="accent4">
                  <a:lumMod val="10000"/>
                </a:schemeClr>
              </a:solidFill>
              <a:effectLst/>
            </a:endParaRPr>
          </a:p>
        </p:txBody>
      </p:sp>
      <p:sp>
        <p:nvSpPr>
          <p:cNvPr id="70659" name="Isosceles Triangle 3"/>
          <p:cNvSpPr>
            <a:spLocks noChangeArrowheads="1"/>
          </p:cNvSpPr>
          <p:nvPr/>
        </p:nvSpPr>
        <p:spPr bwMode="auto">
          <a:xfrm>
            <a:off x="2286000" y="1828800"/>
            <a:ext cx="4419600" cy="3429000"/>
          </a:xfrm>
          <a:prstGeom prst="triangle">
            <a:avLst>
              <a:gd name="adj" fmla="val 500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p>
        </p:txBody>
      </p:sp>
      <p:sp>
        <p:nvSpPr>
          <p:cNvPr id="5" name="TextBox 4"/>
          <p:cNvSpPr txBox="1"/>
          <p:nvPr/>
        </p:nvSpPr>
        <p:spPr>
          <a:xfrm>
            <a:off x="3467100" y="1143000"/>
            <a:ext cx="2019300" cy="523875"/>
          </a:xfrm>
          <a:prstGeom prst="rect">
            <a:avLst/>
          </a:prstGeom>
          <a:noFill/>
        </p:spPr>
        <p:txBody>
          <a:bodyPr>
            <a:spAutoFit/>
          </a:bodyPr>
          <a:lstStyle/>
          <a:p>
            <a:pPr algn="ctr">
              <a:defRPr/>
            </a:pPr>
            <a:r>
              <a:rPr lang="en-US" sz="2800" b="1" dirty="0">
                <a:effectLst>
                  <a:outerShdw blurRad="38100" dist="38100" dir="2700000" algn="tl">
                    <a:srgbClr val="000000">
                      <a:alpha val="43137"/>
                    </a:srgbClr>
                  </a:outerShdw>
                </a:effectLst>
              </a:rPr>
              <a:t>THE LORD</a:t>
            </a:r>
          </a:p>
        </p:txBody>
      </p:sp>
      <p:sp>
        <p:nvSpPr>
          <p:cNvPr id="6" name="TextBox 5"/>
          <p:cNvSpPr txBox="1"/>
          <p:nvPr/>
        </p:nvSpPr>
        <p:spPr>
          <a:xfrm>
            <a:off x="381000" y="5557838"/>
            <a:ext cx="2438400" cy="461962"/>
          </a:xfrm>
          <a:prstGeom prst="rect">
            <a:avLst/>
          </a:prstGeom>
          <a:noFill/>
        </p:spPr>
        <p:txBody>
          <a:bodyPr>
            <a:spAutoFit/>
          </a:bodyPr>
          <a:lstStyle/>
          <a:p>
            <a:pPr>
              <a:defRPr/>
            </a:pPr>
            <a:r>
              <a:rPr lang="en-US" sz="2400" b="1" dirty="0"/>
              <a:t>THE </a:t>
            </a:r>
            <a:r>
              <a:rPr lang="en-US" sz="2400" b="1" dirty="0">
                <a:effectLst>
                  <a:outerShdw blurRad="38100" dist="38100" dir="2700000" algn="tl">
                    <a:srgbClr val="000000">
                      <a:alpha val="43137"/>
                    </a:srgbClr>
                  </a:outerShdw>
                </a:effectLst>
              </a:rPr>
              <a:t>PRIESTS</a:t>
            </a:r>
          </a:p>
        </p:txBody>
      </p:sp>
      <p:sp>
        <p:nvSpPr>
          <p:cNvPr id="7" name="TextBox 6"/>
          <p:cNvSpPr txBox="1"/>
          <p:nvPr/>
        </p:nvSpPr>
        <p:spPr>
          <a:xfrm>
            <a:off x="6096000" y="5557838"/>
            <a:ext cx="2590800" cy="461962"/>
          </a:xfrm>
          <a:prstGeom prst="rect">
            <a:avLst/>
          </a:prstGeom>
          <a:noFill/>
        </p:spPr>
        <p:txBody>
          <a:bodyPr>
            <a:spAutoFit/>
          </a:bodyPr>
          <a:lstStyle/>
          <a:p>
            <a:pPr algn="ctr">
              <a:defRPr/>
            </a:pPr>
            <a:r>
              <a:rPr lang="en-US" sz="2400" b="1" dirty="0">
                <a:effectLst>
                  <a:outerShdw blurRad="38100" dist="38100" dir="2700000" algn="tl">
                    <a:srgbClr val="000000">
                      <a:alpha val="43137"/>
                    </a:srgbClr>
                  </a:outerShdw>
                </a:effectLst>
              </a:rPr>
              <a:t>THE PEOPLE</a:t>
            </a:r>
          </a:p>
        </p:txBody>
      </p:sp>
      <p:cxnSp>
        <p:nvCxnSpPr>
          <p:cNvPr id="70663" name="Straight Arrow Connector 8"/>
          <p:cNvCxnSpPr>
            <a:cxnSpLocks noChangeShapeType="1"/>
          </p:cNvCxnSpPr>
          <p:nvPr/>
        </p:nvCxnSpPr>
        <p:spPr bwMode="auto">
          <a:xfrm flipV="1">
            <a:off x="2619375" y="5637213"/>
            <a:ext cx="3629025" cy="1587"/>
          </a:xfrm>
          <a:prstGeom prst="straightConnector1">
            <a:avLst/>
          </a:prstGeom>
          <a:noFill/>
          <a:ln w="76200"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664" name="Straight Arrow Connector 10"/>
          <p:cNvCxnSpPr>
            <a:cxnSpLocks noChangeShapeType="1"/>
          </p:cNvCxnSpPr>
          <p:nvPr/>
        </p:nvCxnSpPr>
        <p:spPr bwMode="auto">
          <a:xfrm flipH="1">
            <a:off x="1600200" y="1752600"/>
            <a:ext cx="2495550" cy="3652838"/>
          </a:xfrm>
          <a:prstGeom prst="straightConnector1">
            <a:avLst/>
          </a:prstGeom>
          <a:noFill/>
          <a:ln w="76200"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665" name="Straight Arrow Connector 11"/>
          <p:cNvCxnSpPr>
            <a:cxnSpLocks noChangeShapeType="1"/>
          </p:cNvCxnSpPr>
          <p:nvPr/>
        </p:nvCxnSpPr>
        <p:spPr bwMode="auto">
          <a:xfrm flipH="1" flipV="1">
            <a:off x="5105400" y="1828800"/>
            <a:ext cx="1981200" cy="2971800"/>
          </a:xfrm>
          <a:prstGeom prst="straightConnector1">
            <a:avLst/>
          </a:prstGeom>
          <a:noFill/>
          <a:ln w="76200"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666" name="Straight Arrow Connector 18"/>
          <p:cNvCxnSpPr>
            <a:cxnSpLocks noChangeShapeType="1"/>
          </p:cNvCxnSpPr>
          <p:nvPr/>
        </p:nvCxnSpPr>
        <p:spPr bwMode="auto">
          <a:xfrm flipH="1">
            <a:off x="2619375" y="6019800"/>
            <a:ext cx="3476625" cy="0"/>
          </a:xfrm>
          <a:prstGeom prst="straightConnector1">
            <a:avLst/>
          </a:prstGeom>
          <a:noFill/>
          <a:ln w="762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667" name="Straight Arrow Connector 19"/>
          <p:cNvCxnSpPr>
            <a:cxnSpLocks noChangeShapeType="1"/>
          </p:cNvCxnSpPr>
          <p:nvPr/>
        </p:nvCxnSpPr>
        <p:spPr bwMode="auto">
          <a:xfrm flipV="1">
            <a:off x="895350" y="1752600"/>
            <a:ext cx="2636838" cy="3725863"/>
          </a:xfrm>
          <a:prstGeom prst="straightConnector1">
            <a:avLst/>
          </a:prstGeom>
          <a:noFill/>
          <a:ln w="762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668" name="Straight Arrow Connector 27"/>
          <p:cNvCxnSpPr>
            <a:cxnSpLocks noChangeShapeType="1"/>
          </p:cNvCxnSpPr>
          <p:nvPr/>
        </p:nvCxnSpPr>
        <p:spPr bwMode="auto">
          <a:xfrm>
            <a:off x="5638800" y="1752600"/>
            <a:ext cx="2457450" cy="3652838"/>
          </a:xfrm>
          <a:prstGeom prst="straightConnector1">
            <a:avLst/>
          </a:prstGeom>
          <a:noFill/>
          <a:ln w="76200" algn="ctr">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God’s Word as a </a:t>
            </a:r>
            <a:r>
              <a:rPr lang="en-US" dirty="0" smtClean="0">
                <a:solidFill>
                  <a:srgbClr val="FFFF00"/>
                </a:solidFill>
              </a:rPr>
              <a:t>Burden</a:t>
            </a:r>
            <a:endParaRPr lang="en-US" dirty="0">
              <a:solidFill>
                <a:srgbClr val="FFFF00"/>
              </a:solidFill>
            </a:endParaRPr>
          </a:p>
        </p:txBody>
      </p:sp>
      <p:sp>
        <p:nvSpPr>
          <p:cNvPr id="3" name="Content Placeholder 2"/>
          <p:cNvSpPr>
            <a:spLocks noGrp="1"/>
          </p:cNvSpPr>
          <p:nvPr>
            <p:ph idx="1"/>
          </p:nvPr>
        </p:nvSpPr>
        <p:spPr>
          <a:xfrm>
            <a:off x="152400" y="1600200"/>
            <a:ext cx="8839200" cy="5334000"/>
          </a:xfrm>
        </p:spPr>
        <p:txBody>
          <a:bodyPr/>
          <a:lstStyle/>
          <a:p>
            <a:pPr>
              <a:defRPr/>
            </a:pPr>
            <a:r>
              <a:rPr lang="en-US" dirty="0" smtClean="0"/>
              <a:t>Malachi 1:1 “the </a:t>
            </a:r>
            <a:r>
              <a:rPr lang="en-US" dirty="0" smtClean="0">
                <a:solidFill>
                  <a:srgbClr val="FFFF00"/>
                </a:solidFill>
              </a:rPr>
              <a:t>oracle</a:t>
            </a:r>
            <a:r>
              <a:rPr lang="en-US" dirty="0" smtClean="0"/>
              <a:t> </a:t>
            </a:r>
            <a:r>
              <a:rPr lang="en-US" dirty="0"/>
              <a:t>of </a:t>
            </a:r>
            <a:r>
              <a:rPr lang="en-US" dirty="0" smtClean="0"/>
              <a:t>the </a:t>
            </a:r>
            <a:r>
              <a:rPr lang="en-US" dirty="0"/>
              <a:t>word of </a:t>
            </a:r>
            <a:r>
              <a:rPr lang="en-US" dirty="0" smtClean="0"/>
              <a:t>the </a:t>
            </a:r>
            <a:r>
              <a:rPr lang="en-US" dirty="0"/>
              <a:t>LORD to </a:t>
            </a:r>
            <a:r>
              <a:rPr lang="en-US" dirty="0" smtClean="0"/>
              <a:t>Israel through </a:t>
            </a:r>
            <a:r>
              <a:rPr lang="en-US" dirty="0" smtClean="0">
                <a:solidFill>
                  <a:srgbClr val="00B050"/>
                </a:solidFill>
              </a:rPr>
              <a:t>Malachi</a:t>
            </a:r>
            <a:r>
              <a:rPr lang="en-US" dirty="0" smtClean="0"/>
              <a:t>.” (NASB)</a:t>
            </a:r>
          </a:p>
          <a:p>
            <a:pPr lvl="1">
              <a:defRPr/>
            </a:pPr>
            <a:r>
              <a:rPr lang="en-US" i="1" dirty="0" err="1" smtClean="0">
                <a:solidFill>
                  <a:srgbClr val="FFFF00"/>
                </a:solidFill>
              </a:rPr>
              <a:t>massa</a:t>
            </a:r>
            <a:r>
              <a:rPr lang="en-US" i="1" dirty="0" smtClean="0">
                <a:solidFill>
                  <a:srgbClr val="FFFF00"/>
                </a:solidFill>
              </a:rPr>
              <a:t>’ </a:t>
            </a:r>
            <a:r>
              <a:rPr lang="en-US" dirty="0" smtClean="0"/>
              <a:t>means “</a:t>
            </a:r>
            <a:r>
              <a:rPr lang="en-US" dirty="0" smtClean="0">
                <a:solidFill>
                  <a:srgbClr val="FFFF00"/>
                </a:solidFill>
              </a:rPr>
              <a:t>burden</a:t>
            </a:r>
            <a:r>
              <a:rPr lang="en-US" dirty="0" smtClean="0"/>
              <a:t>”-heavy to carry, heavy to deliver, heavy to receive</a:t>
            </a:r>
          </a:p>
          <a:p>
            <a:pPr>
              <a:defRPr/>
            </a:pPr>
            <a:r>
              <a:rPr lang="en-US" dirty="0" smtClean="0"/>
              <a:t>True prophecy is always the word of the Lord</a:t>
            </a:r>
          </a:p>
          <a:p>
            <a:pPr>
              <a:defRPr/>
            </a:pPr>
            <a:r>
              <a:rPr lang="en-US" dirty="0" smtClean="0"/>
              <a:t>To Israel-provides a specific historical context</a:t>
            </a:r>
          </a:p>
          <a:p>
            <a:pPr>
              <a:defRPr/>
            </a:pPr>
            <a:r>
              <a:rPr lang="en-US" dirty="0" smtClean="0"/>
              <a:t>the Hebrew term </a:t>
            </a:r>
            <a:r>
              <a:rPr lang="en-US" dirty="0" smtClean="0">
                <a:solidFill>
                  <a:srgbClr val="00B050"/>
                </a:solidFill>
              </a:rPr>
              <a:t>Malachi</a:t>
            </a:r>
            <a:r>
              <a:rPr lang="en-US" dirty="0" smtClean="0"/>
              <a:t> (</a:t>
            </a:r>
            <a:r>
              <a:rPr lang="he-IL" dirty="0" smtClean="0"/>
              <a:t>מ</a:t>
            </a:r>
            <a:r>
              <a:rPr lang="he-IL" dirty="0" smtClean="0">
                <a:latin typeface="Bwhebb" panose="02000400000000000000" pitchFamily="2" charset="0"/>
              </a:rPr>
              <a:t>ַלְאָכִי</a:t>
            </a:r>
            <a:r>
              <a:rPr lang="en-US" dirty="0" smtClean="0"/>
              <a:t>) appears four times in the Hebrew Bible (Ex. 23:23 &amp; 32:24-</a:t>
            </a:r>
            <a:r>
              <a:rPr lang="en-US" dirty="0" smtClean="0">
                <a:solidFill>
                  <a:srgbClr val="00B050"/>
                </a:solidFill>
              </a:rPr>
              <a:t>My angel</a:t>
            </a:r>
            <a:r>
              <a:rPr lang="en-US" dirty="0" smtClean="0"/>
              <a:t>; Mal. 1:1-Malachi; Mal. 3:1-</a:t>
            </a:r>
            <a:r>
              <a:rPr lang="en-US" dirty="0" smtClean="0">
                <a:solidFill>
                  <a:srgbClr val="00B050"/>
                </a:solidFill>
              </a:rPr>
              <a:t>My messenger</a:t>
            </a:r>
            <a:r>
              <a:rPr lang="en-US" dirty="0" smtClean="0"/>
              <a:t>)</a:t>
            </a:r>
          </a:p>
        </p:txBody>
      </p:sp>
      <p:sp>
        <p:nvSpPr>
          <p:cNvPr id="4" name="TextBox 3"/>
          <p:cNvSpPr txBox="1"/>
          <p:nvPr/>
        </p:nvSpPr>
        <p:spPr>
          <a:xfrm>
            <a:off x="228600" y="12192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1:1</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88988"/>
          </a:xfrm>
        </p:spPr>
        <p:txBody>
          <a:bodyPr/>
          <a:lstStyle/>
          <a:p>
            <a:pPr>
              <a:defRPr/>
            </a:pPr>
            <a:r>
              <a:rPr lang="en-US" dirty="0" smtClean="0"/>
              <a:t>God’s Love and Hate</a:t>
            </a:r>
            <a:endParaRPr lang="en-US" dirty="0">
              <a:solidFill>
                <a:srgbClr val="FFFF00"/>
              </a:solidFill>
            </a:endParaRPr>
          </a:p>
        </p:txBody>
      </p:sp>
      <p:sp>
        <p:nvSpPr>
          <p:cNvPr id="3" name="Content Placeholder 2"/>
          <p:cNvSpPr>
            <a:spLocks noGrp="1"/>
          </p:cNvSpPr>
          <p:nvPr>
            <p:ph idx="1"/>
          </p:nvPr>
        </p:nvSpPr>
        <p:spPr>
          <a:xfrm>
            <a:off x="152400" y="1219200"/>
            <a:ext cx="8839200" cy="5334000"/>
          </a:xfrm>
        </p:spPr>
        <p:txBody>
          <a:bodyPr/>
          <a:lstStyle/>
          <a:p>
            <a:pPr>
              <a:defRPr/>
            </a:pPr>
            <a:r>
              <a:rPr lang="en-US" sz="2800" dirty="0" smtClean="0"/>
              <a:t>Love </a:t>
            </a:r>
            <a:r>
              <a:rPr lang="he-IL" sz="2800" dirty="0"/>
              <a:t>אָהַב</a:t>
            </a:r>
            <a:r>
              <a:rPr lang="en-US" sz="2800" dirty="0" smtClean="0"/>
              <a:t> </a:t>
            </a:r>
            <a:r>
              <a:rPr lang="en-US" sz="2800" i="1" dirty="0" smtClean="0">
                <a:solidFill>
                  <a:schemeClr val="accent6">
                    <a:lumMod val="60000"/>
                    <a:lumOff val="40000"/>
                  </a:schemeClr>
                </a:solidFill>
              </a:rPr>
              <a:t>‘</a:t>
            </a:r>
            <a:r>
              <a:rPr lang="en-US" sz="2800" i="1" dirty="0" err="1" smtClean="0">
                <a:solidFill>
                  <a:schemeClr val="accent6">
                    <a:lumMod val="60000"/>
                    <a:lumOff val="40000"/>
                  </a:schemeClr>
                </a:solidFill>
              </a:rPr>
              <a:t>ahav</a:t>
            </a:r>
            <a:r>
              <a:rPr lang="en-US" sz="2800" i="1" dirty="0" smtClean="0">
                <a:solidFill>
                  <a:schemeClr val="accent6">
                    <a:lumMod val="60000"/>
                    <a:lumOff val="40000"/>
                  </a:schemeClr>
                </a:solidFill>
              </a:rPr>
              <a:t> </a:t>
            </a:r>
            <a:r>
              <a:rPr lang="en-US" sz="2800" dirty="0" smtClean="0"/>
              <a:t>= prefer, prioritize, select, elect, promote; note the election was to </a:t>
            </a:r>
            <a:r>
              <a:rPr lang="en-US" sz="2800" cap="all" dirty="0" smtClean="0"/>
              <a:t>service</a:t>
            </a:r>
            <a:r>
              <a:rPr lang="en-US" sz="2800" dirty="0" smtClean="0"/>
              <a:t>, with the implication of salvation (not vice versa)* Exod. 19:4-6; Deuteronomy 4:37-40; Amos 9:11-12; Acts 15:9,16-19</a:t>
            </a:r>
          </a:p>
          <a:p>
            <a:pPr>
              <a:defRPr/>
            </a:pPr>
            <a:r>
              <a:rPr lang="en-US" sz="2800" dirty="0" smtClean="0"/>
              <a:t>Hate </a:t>
            </a:r>
            <a:r>
              <a:rPr lang="en-US" sz="2800" b="1" dirty="0"/>
              <a:t> </a:t>
            </a:r>
            <a:r>
              <a:rPr lang="he-IL" sz="2800" dirty="0"/>
              <a:t>שָׂנֵא</a:t>
            </a:r>
            <a:r>
              <a:rPr lang="en-US" sz="2800" dirty="0" smtClean="0"/>
              <a:t>  </a:t>
            </a:r>
            <a:r>
              <a:rPr lang="en-US" sz="2800" i="1" dirty="0" smtClean="0">
                <a:solidFill>
                  <a:schemeClr val="accent6">
                    <a:lumMod val="60000"/>
                    <a:lumOff val="40000"/>
                  </a:schemeClr>
                </a:solidFill>
              </a:rPr>
              <a:t>sane’ </a:t>
            </a:r>
            <a:r>
              <a:rPr lang="en-US" sz="2800" dirty="0" smtClean="0"/>
              <a:t>= defer, minimize, lesser priority, demote; regarding service not salvation Rom. </a:t>
            </a:r>
            <a:r>
              <a:rPr lang="en-US" sz="2800" smtClean="0"/>
              <a:t>9:12</a:t>
            </a:r>
            <a:endParaRPr lang="en-US" sz="2800" dirty="0" smtClean="0"/>
          </a:p>
          <a:p>
            <a:pPr>
              <a:defRPr/>
            </a:pPr>
            <a:r>
              <a:rPr lang="en-US" sz="2800" dirty="0" smtClean="0"/>
              <a:t>Jacob and Esau</a:t>
            </a:r>
          </a:p>
          <a:p>
            <a:pPr lvl="1">
              <a:defRPr/>
            </a:pPr>
            <a:r>
              <a:rPr lang="en-US" dirty="0" smtClean="0">
                <a:solidFill>
                  <a:schemeClr val="accent6">
                    <a:lumMod val="60000"/>
                    <a:lumOff val="40000"/>
                  </a:schemeClr>
                </a:solidFill>
              </a:rPr>
              <a:t>Bitter relations between the two nations</a:t>
            </a:r>
          </a:p>
          <a:p>
            <a:pPr lvl="1">
              <a:defRPr/>
            </a:pPr>
            <a:r>
              <a:rPr lang="en-US" dirty="0" smtClean="0">
                <a:solidFill>
                  <a:schemeClr val="accent6">
                    <a:lumMod val="60000"/>
                    <a:lumOff val="40000"/>
                  </a:schemeClr>
                </a:solidFill>
              </a:rPr>
              <a:t>Obadiah 15 = promise of Divine punishment</a:t>
            </a:r>
          </a:p>
          <a:p>
            <a:pPr lvl="1">
              <a:defRPr/>
            </a:pPr>
            <a:r>
              <a:rPr lang="en-US" dirty="0" smtClean="0">
                <a:solidFill>
                  <a:schemeClr val="accent6">
                    <a:lumMod val="60000"/>
                    <a:lumOff val="40000"/>
                  </a:schemeClr>
                </a:solidFill>
              </a:rPr>
              <a:t>Edom destroyed by the Babylonians in mid-6</a:t>
            </a:r>
            <a:r>
              <a:rPr lang="en-US" baseline="30000" dirty="0" smtClean="0">
                <a:solidFill>
                  <a:schemeClr val="accent6">
                    <a:lumMod val="60000"/>
                    <a:lumOff val="40000"/>
                  </a:schemeClr>
                </a:solidFill>
              </a:rPr>
              <a:t>th</a:t>
            </a:r>
            <a:r>
              <a:rPr lang="en-US" dirty="0" smtClean="0">
                <a:solidFill>
                  <a:schemeClr val="accent6">
                    <a:lumMod val="60000"/>
                    <a:lumOff val="40000"/>
                  </a:schemeClr>
                </a:solidFill>
              </a:rPr>
              <a:t> century (sometime between 586-539 BC)</a:t>
            </a:r>
          </a:p>
        </p:txBody>
      </p:sp>
      <p:sp>
        <p:nvSpPr>
          <p:cNvPr id="4" name="TextBox 3"/>
          <p:cNvSpPr txBox="1"/>
          <p:nvPr/>
        </p:nvSpPr>
        <p:spPr>
          <a:xfrm>
            <a:off x="228600" y="7620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1:2-3a</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12788"/>
          </a:xfrm>
        </p:spPr>
        <p:txBody>
          <a:bodyPr/>
          <a:lstStyle/>
          <a:p>
            <a:pPr>
              <a:defRPr/>
            </a:pPr>
            <a:r>
              <a:rPr lang="en-US" sz="4000" dirty="0" smtClean="0"/>
              <a:t>God’s Work of Redemption &amp; Judgment</a:t>
            </a:r>
            <a:endParaRPr lang="en-US" sz="4000" dirty="0">
              <a:solidFill>
                <a:srgbClr val="FFFF00"/>
              </a:solidFill>
            </a:endParaRPr>
          </a:p>
        </p:txBody>
      </p:sp>
      <p:sp>
        <p:nvSpPr>
          <p:cNvPr id="3" name="Content Placeholder 2"/>
          <p:cNvSpPr>
            <a:spLocks noGrp="1"/>
          </p:cNvSpPr>
          <p:nvPr>
            <p:ph idx="1"/>
          </p:nvPr>
        </p:nvSpPr>
        <p:spPr>
          <a:xfrm>
            <a:off x="0" y="1143000"/>
            <a:ext cx="9144000" cy="5486400"/>
          </a:xfrm>
        </p:spPr>
        <p:txBody>
          <a:bodyPr/>
          <a:lstStyle/>
          <a:p>
            <a:pPr>
              <a:defRPr/>
            </a:pPr>
            <a:r>
              <a:rPr lang="en-US" sz="2800" dirty="0" smtClean="0">
                <a:solidFill>
                  <a:schemeClr val="accent6">
                    <a:lumMod val="60000"/>
                    <a:lumOff val="40000"/>
                  </a:schemeClr>
                </a:solidFill>
              </a:rPr>
              <a:t>The Lord devastated Edom using Babylon and later the Nabateans </a:t>
            </a:r>
            <a:r>
              <a:rPr lang="en-US" sz="2800" dirty="0" smtClean="0"/>
              <a:t>1:3b</a:t>
            </a:r>
          </a:p>
          <a:p>
            <a:pPr>
              <a:defRPr/>
            </a:pPr>
            <a:r>
              <a:rPr lang="en-US" sz="2800" dirty="0" smtClean="0">
                <a:solidFill>
                  <a:schemeClr val="accent6">
                    <a:lumMod val="60000"/>
                    <a:lumOff val="40000"/>
                  </a:schemeClr>
                </a:solidFill>
              </a:rPr>
              <a:t>Edom vowed to rebuild their ruins in defiance </a:t>
            </a:r>
            <a:r>
              <a:rPr lang="en-US" sz="2800" dirty="0" smtClean="0"/>
              <a:t>1:4a</a:t>
            </a:r>
          </a:p>
          <a:p>
            <a:pPr>
              <a:defRPr/>
            </a:pPr>
            <a:r>
              <a:rPr lang="en-US" sz="2800" dirty="0" smtClean="0">
                <a:solidFill>
                  <a:schemeClr val="accent6">
                    <a:lumMod val="60000"/>
                    <a:lumOff val="40000"/>
                  </a:schemeClr>
                </a:solidFill>
              </a:rPr>
              <a:t>The Lord vowed to judge defiant people on a continued basis forever </a:t>
            </a:r>
            <a:r>
              <a:rPr lang="he-IL" sz="2800" dirty="0"/>
              <a:t> עוֹלָם </a:t>
            </a:r>
            <a:r>
              <a:rPr lang="en-US" sz="2800" dirty="0" smtClean="0">
                <a:solidFill>
                  <a:schemeClr val="accent6">
                    <a:lumMod val="60000"/>
                    <a:lumOff val="40000"/>
                  </a:schemeClr>
                </a:solidFill>
              </a:rPr>
              <a:t> = </a:t>
            </a:r>
            <a:r>
              <a:rPr lang="en-US" sz="2800" i="1" dirty="0" smtClean="0">
                <a:solidFill>
                  <a:schemeClr val="accent6">
                    <a:lumMod val="60000"/>
                    <a:lumOff val="40000"/>
                  </a:schemeClr>
                </a:solidFill>
              </a:rPr>
              <a:t>‘</a:t>
            </a:r>
            <a:r>
              <a:rPr lang="en-US" sz="2800" i="1" dirty="0" err="1" smtClean="0">
                <a:solidFill>
                  <a:schemeClr val="accent6">
                    <a:lumMod val="60000"/>
                    <a:lumOff val="40000"/>
                  </a:schemeClr>
                </a:solidFill>
              </a:rPr>
              <a:t>olam</a:t>
            </a:r>
            <a:r>
              <a:rPr lang="en-US" sz="2800" i="1" dirty="0" smtClean="0">
                <a:solidFill>
                  <a:schemeClr val="accent6">
                    <a:lumMod val="60000"/>
                    <a:lumOff val="40000"/>
                  </a:schemeClr>
                </a:solidFill>
              </a:rPr>
              <a:t> </a:t>
            </a:r>
            <a:r>
              <a:rPr lang="en-US" sz="2800" dirty="0" smtClean="0"/>
              <a:t>1:4b         </a:t>
            </a:r>
            <a:r>
              <a:rPr lang="en-US" sz="2400" dirty="0" smtClean="0">
                <a:solidFill>
                  <a:srgbClr val="66FFFF"/>
                </a:solidFill>
              </a:rPr>
              <a:t>(Isa. 34:5; 43:28 Note: use of </a:t>
            </a:r>
            <a:r>
              <a:rPr lang="en-US" sz="2400" i="1" dirty="0" err="1" smtClean="0">
                <a:solidFill>
                  <a:srgbClr val="66FFFF"/>
                </a:solidFill>
              </a:rPr>
              <a:t>cherem</a:t>
            </a:r>
            <a:r>
              <a:rPr lang="en-US" sz="2400" dirty="0" smtClean="0">
                <a:solidFill>
                  <a:srgbClr val="66FFFF"/>
                </a:solidFill>
              </a:rPr>
              <a:t> for Edom &amp; Jacob)</a:t>
            </a:r>
          </a:p>
          <a:p>
            <a:pPr>
              <a:defRPr/>
            </a:pPr>
            <a:r>
              <a:rPr lang="en-US" sz="2800" dirty="0" smtClean="0"/>
              <a:t>What this passage does not teach:</a:t>
            </a:r>
          </a:p>
          <a:p>
            <a:pPr lvl="1">
              <a:defRPr/>
            </a:pPr>
            <a:r>
              <a:rPr lang="en-US" sz="2400" dirty="0" smtClean="0"/>
              <a:t>All Jews are automatically saved forever</a:t>
            </a:r>
          </a:p>
          <a:p>
            <a:pPr lvl="1">
              <a:defRPr/>
            </a:pPr>
            <a:r>
              <a:rPr lang="en-US" sz="2400" dirty="0" smtClean="0"/>
              <a:t>All </a:t>
            </a:r>
            <a:r>
              <a:rPr lang="en-US" sz="2400" dirty="0" err="1" smtClean="0"/>
              <a:t>Edomites</a:t>
            </a:r>
            <a:r>
              <a:rPr lang="en-US" sz="2400" dirty="0" smtClean="0"/>
              <a:t> are automatically cursed/hell-bound forever</a:t>
            </a:r>
          </a:p>
          <a:p>
            <a:pPr lvl="1">
              <a:defRPr/>
            </a:pPr>
            <a:r>
              <a:rPr lang="en-US" sz="2400" dirty="0" smtClean="0"/>
              <a:t>Election to salvation</a:t>
            </a:r>
          </a:p>
          <a:p>
            <a:pPr>
              <a:defRPr/>
            </a:pPr>
            <a:r>
              <a:rPr lang="en-US" sz="2800" dirty="0" smtClean="0">
                <a:solidFill>
                  <a:schemeClr val="accent6">
                    <a:lumMod val="60000"/>
                    <a:lumOff val="40000"/>
                  </a:schemeClr>
                </a:solidFill>
              </a:rPr>
              <a:t>God’s people will begin to see God’s greatness beyond their own borders = the international dimension  </a:t>
            </a:r>
            <a:r>
              <a:rPr lang="en-US" sz="2800" dirty="0" smtClean="0"/>
              <a:t>1:5</a:t>
            </a:r>
            <a:endParaRPr lang="en-US" dirty="0" smtClean="0"/>
          </a:p>
        </p:txBody>
      </p:sp>
      <p:sp>
        <p:nvSpPr>
          <p:cNvPr id="4" name="TextBox 3"/>
          <p:cNvSpPr txBox="1"/>
          <p:nvPr/>
        </p:nvSpPr>
        <p:spPr>
          <a:xfrm>
            <a:off x="228600" y="7620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1:3b-5</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839200" cy="5486400"/>
          </a:xfrm>
        </p:spPr>
        <p:txBody>
          <a:bodyPr/>
          <a:lstStyle/>
          <a:p>
            <a:pPr>
              <a:defRPr/>
            </a:pPr>
            <a:r>
              <a:rPr lang="en-US" dirty="0" smtClean="0"/>
              <a:t>Honor = </a:t>
            </a:r>
            <a:r>
              <a:rPr lang="he-IL" dirty="0"/>
              <a:t>כָּבֵד</a:t>
            </a:r>
            <a:r>
              <a:rPr lang="en-US" dirty="0" smtClean="0"/>
              <a:t>  </a:t>
            </a:r>
            <a:r>
              <a:rPr lang="en-US" i="1" dirty="0" err="1" smtClean="0">
                <a:solidFill>
                  <a:schemeClr val="accent6">
                    <a:lumMod val="60000"/>
                    <a:lumOff val="40000"/>
                  </a:schemeClr>
                </a:solidFill>
              </a:rPr>
              <a:t>kabēd</a:t>
            </a:r>
            <a:r>
              <a:rPr lang="en-US" dirty="0" smtClean="0"/>
              <a:t> = to weigh heavily, to honor; </a:t>
            </a:r>
          </a:p>
          <a:p>
            <a:pPr lvl="1">
              <a:defRPr/>
            </a:pPr>
            <a:r>
              <a:rPr lang="en-US" dirty="0" smtClean="0"/>
              <a:t>Exod. 20:12; Deut. 5:16 </a:t>
            </a:r>
            <a:r>
              <a:rPr lang="en-US" dirty="0" smtClean="0">
                <a:solidFill>
                  <a:schemeClr val="accent6">
                    <a:lumMod val="60000"/>
                    <a:lumOff val="40000"/>
                  </a:schemeClr>
                </a:solidFill>
              </a:rPr>
              <a:t>of parents</a:t>
            </a:r>
            <a:r>
              <a:rPr lang="en-US" dirty="0" smtClean="0"/>
              <a:t> </a:t>
            </a:r>
          </a:p>
          <a:p>
            <a:pPr lvl="1">
              <a:defRPr/>
            </a:pPr>
            <a:r>
              <a:rPr lang="en-US" dirty="0" smtClean="0"/>
              <a:t>Exod. 12:42; Ezra 10:11; Proverbs 3:9</a:t>
            </a:r>
            <a:r>
              <a:rPr lang="en-US" dirty="0" smtClean="0">
                <a:solidFill>
                  <a:schemeClr val="accent6">
                    <a:lumMod val="60000"/>
                    <a:lumOff val="40000"/>
                  </a:schemeClr>
                </a:solidFill>
              </a:rPr>
              <a:t> of the Lord</a:t>
            </a:r>
            <a:endParaRPr lang="en-US" sz="3200" dirty="0" smtClean="0">
              <a:solidFill>
                <a:schemeClr val="accent6">
                  <a:lumMod val="60000"/>
                  <a:lumOff val="40000"/>
                </a:schemeClr>
              </a:solidFill>
            </a:endParaRPr>
          </a:p>
          <a:p>
            <a:pPr>
              <a:defRPr/>
            </a:pPr>
            <a:r>
              <a:rPr lang="en-US" dirty="0" smtClean="0"/>
              <a:t>Fear = </a:t>
            </a:r>
            <a:r>
              <a:rPr lang="he-IL" dirty="0"/>
              <a:t>מוֹרָא </a:t>
            </a:r>
            <a:r>
              <a:rPr lang="en-US" dirty="0" smtClean="0"/>
              <a:t>  </a:t>
            </a:r>
            <a:r>
              <a:rPr lang="en-US" i="1" dirty="0" smtClean="0">
                <a:solidFill>
                  <a:schemeClr val="accent6">
                    <a:lumMod val="60000"/>
                    <a:lumOff val="40000"/>
                  </a:schemeClr>
                </a:solidFill>
              </a:rPr>
              <a:t>mora’</a:t>
            </a:r>
            <a:r>
              <a:rPr lang="en-US" dirty="0" smtClean="0"/>
              <a:t> = fear, terror, awe Deut. 6:2,13,24; 10:12,20; 31:12</a:t>
            </a:r>
          </a:p>
          <a:p>
            <a:pPr>
              <a:defRPr/>
            </a:pPr>
            <a:r>
              <a:rPr lang="en-US" dirty="0" smtClean="0"/>
              <a:t>Despise = </a:t>
            </a:r>
            <a:r>
              <a:rPr lang="he-IL" dirty="0"/>
              <a:t>בָּזָה </a:t>
            </a:r>
            <a:r>
              <a:rPr lang="en-US" dirty="0" smtClean="0"/>
              <a:t>   </a:t>
            </a:r>
            <a:r>
              <a:rPr lang="en-US" i="1" dirty="0" err="1" smtClean="0">
                <a:solidFill>
                  <a:schemeClr val="accent6">
                    <a:lumMod val="60000"/>
                    <a:lumOff val="40000"/>
                  </a:schemeClr>
                </a:solidFill>
              </a:rPr>
              <a:t>bazah</a:t>
            </a:r>
            <a:r>
              <a:rPr lang="en-US" dirty="0" smtClean="0"/>
              <a:t> = to despise, to take lightly</a:t>
            </a:r>
          </a:p>
        </p:txBody>
      </p:sp>
      <p:sp>
        <p:nvSpPr>
          <p:cNvPr id="4" name="TextBox 3"/>
          <p:cNvSpPr txBox="1"/>
          <p:nvPr/>
        </p:nvSpPr>
        <p:spPr>
          <a:xfrm>
            <a:off x="228600" y="10668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1:6</a:t>
            </a:r>
          </a:p>
        </p:txBody>
      </p:sp>
      <p:sp>
        <p:nvSpPr>
          <p:cNvPr id="7" name="Title 1"/>
          <p:cNvSpPr>
            <a:spLocks noGrp="1"/>
          </p:cNvSpPr>
          <p:nvPr>
            <p:ph type="title"/>
          </p:nvPr>
        </p:nvSpPr>
        <p:spPr>
          <a:xfrm>
            <a:off x="0" y="277813"/>
            <a:ext cx="9144000" cy="712787"/>
          </a:xfrm>
        </p:spPr>
        <p:txBody>
          <a:bodyPr/>
          <a:lstStyle/>
          <a:p>
            <a:pPr>
              <a:defRPr/>
            </a:pPr>
            <a:r>
              <a:rPr lang="en-US" sz="4000" dirty="0" smtClean="0"/>
              <a:t>God’s Assessment of His Priests</a:t>
            </a:r>
            <a:endParaRPr lang="en-US" sz="4000" dirty="0">
              <a:solidFill>
                <a:srgbClr val="FFFF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712787"/>
          </a:xfrm>
        </p:spPr>
        <p:txBody>
          <a:bodyPr/>
          <a:lstStyle/>
          <a:p>
            <a:pPr>
              <a:defRPr/>
            </a:pPr>
            <a:r>
              <a:rPr lang="en-US" sz="4000" dirty="0" smtClean="0"/>
              <a:t>God’s Assessment of His Priests</a:t>
            </a:r>
            <a:endParaRPr lang="en-US" sz="4000" dirty="0">
              <a:solidFill>
                <a:srgbClr val="FFFF00"/>
              </a:solidFill>
            </a:endParaRPr>
          </a:p>
        </p:txBody>
      </p:sp>
      <p:sp>
        <p:nvSpPr>
          <p:cNvPr id="3" name="Content Placeholder 2"/>
          <p:cNvSpPr>
            <a:spLocks noGrp="1"/>
          </p:cNvSpPr>
          <p:nvPr>
            <p:ph idx="1"/>
          </p:nvPr>
        </p:nvSpPr>
        <p:spPr>
          <a:xfrm>
            <a:off x="152400" y="1512888"/>
            <a:ext cx="8839200" cy="5486400"/>
          </a:xfrm>
        </p:spPr>
        <p:txBody>
          <a:bodyPr/>
          <a:lstStyle/>
          <a:p>
            <a:pPr marL="0" indent="0">
              <a:buClr>
                <a:schemeClr val="accent6">
                  <a:lumMod val="60000"/>
                  <a:lumOff val="40000"/>
                </a:schemeClr>
              </a:buClr>
              <a:buSzPct val="80000"/>
              <a:buFont typeface="Wingdings" panose="05000000000000000000" pitchFamily="2" charset="2"/>
              <a:buNone/>
              <a:defRPr/>
            </a:pPr>
            <a:r>
              <a:rPr lang="en-US" sz="2800" dirty="0" smtClean="0">
                <a:solidFill>
                  <a:schemeClr val="accent6">
                    <a:lumMod val="60000"/>
                    <a:lumOff val="40000"/>
                  </a:schemeClr>
                </a:solidFill>
                <a:effectLst>
                  <a:outerShdw blurRad="38100" dist="38100" dir="2700000" algn="tl">
                    <a:srgbClr val="000000">
                      <a:alpha val="43137"/>
                    </a:srgbClr>
                  </a:outerShdw>
                </a:effectLst>
              </a:rPr>
              <a:t>Their despising of the Lord’s name was characterized by:</a:t>
            </a:r>
          </a:p>
          <a:p>
            <a:pPr marL="0" indent="0">
              <a:buClr>
                <a:schemeClr val="accent6">
                  <a:lumMod val="60000"/>
                  <a:lumOff val="40000"/>
                </a:schemeClr>
              </a:buClr>
              <a:buSzPct val="80000"/>
              <a:buFont typeface="Wingdings" panose="05000000000000000000" pitchFamily="2" charset="2"/>
              <a:buNone/>
              <a:defRPr/>
            </a:pPr>
            <a:r>
              <a:rPr lang="en-US" dirty="0" smtClean="0">
                <a:effectLst>
                  <a:outerShdw blurRad="38100" dist="38100" dir="2700000" algn="tl">
                    <a:srgbClr val="000000">
                      <a:alpha val="43137"/>
                    </a:srgbClr>
                  </a:outerShdw>
                </a:effectLst>
              </a:rPr>
              <a:t>1. Saying, “The table of the Lord is </a:t>
            </a:r>
          </a:p>
          <a:p>
            <a:pPr marL="0" indent="0">
              <a:buClr>
                <a:schemeClr val="accent6">
                  <a:lumMod val="60000"/>
                  <a:lumOff val="40000"/>
                </a:schemeClr>
              </a:buClr>
              <a:buSzPct val="80000"/>
              <a:buFont typeface="Wingdings" panose="05000000000000000000" pitchFamily="2" charset="2"/>
              <a:buNone/>
              <a:defRPr/>
            </a:pP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contemptible (or to be despised).” </a:t>
            </a:r>
            <a:r>
              <a:rPr lang="en-US" dirty="0" smtClean="0">
                <a:solidFill>
                  <a:schemeClr val="accent6">
                    <a:lumMod val="60000"/>
                    <a:lumOff val="40000"/>
                  </a:schemeClr>
                </a:solidFill>
                <a:effectLst>
                  <a:outerShdw blurRad="38100" dist="38100" dir="2700000" algn="tl">
                    <a:srgbClr val="000000">
                      <a:alpha val="43137"/>
                    </a:srgbClr>
                  </a:outerShdw>
                </a:effectLst>
              </a:rPr>
              <a:t>1:7</a:t>
            </a:r>
          </a:p>
          <a:p>
            <a:pPr marL="0" indent="0">
              <a:buClr>
                <a:schemeClr val="accent6">
                  <a:lumMod val="60000"/>
                  <a:lumOff val="40000"/>
                </a:schemeClr>
              </a:buClr>
              <a:buSzPct val="80000"/>
              <a:buFont typeface="Wingdings" panose="05000000000000000000" pitchFamily="2" charset="2"/>
              <a:buNone/>
              <a:defRPr/>
            </a:pPr>
            <a:r>
              <a:rPr lang="en-US" dirty="0" smtClean="0">
                <a:effectLst>
                  <a:outerShdw blurRad="38100" dist="38100" dir="2700000" algn="tl">
                    <a:srgbClr val="000000">
                      <a:alpha val="43137"/>
                    </a:srgbClr>
                  </a:outerShdw>
                </a:effectLst>
              </a:rPr>
              <a:t>2. Presenting blind, lame, or sick animals as   </a:t>
            </a:r>
          </a:p>
          <a:p>
            <a:pPr marL="0" indent="0">
              <a:buClr>
                <a:schemeClr val="accent6">
                  <a:lumMod val="60000"/>
                  <a:lumOff val="40000"/>
                </a:schemeClr>
              </a:buClr>
              <a:buSzPct val="80000"/>
              <a:buFont typeface="Wingdings" panose="05000000000000000000" pitchFamily="2" charset="2"/>
              <a:buNone/>
              <a:defRPr/>
            </a:pP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sacrifices to the Lord. </a:t>
            </a:r>
            <a:r>
              <a:rPr lang="en-US" dirty="0" smtClean="0">
                <a:solidFill>
                  <a:schemeClr val="accent6">
                    <a:lumMod val="60000"/>
                    <a:lumOff val="40000"/>
                  </a:schemeClr>
                </a:solidFill>
                <a:effectLst>
                  <a:outerShdw blurRad="38100" dist="38100" dir="2700000" algn="tl">
                    <a:srgbClr val="000000">
                      <a:alpha val="43137"/>
                    </a:srgbClr>
                  </a:outerShdw>
                </a:effectLst>
              </a:rPr>
              <a:t>1:8 </a:t>
            </a:r>
            <a:r>
              <a:rPr lang="en-US" sz="2800" dirty="0" smtClean="0">
                <a:solidFill>
                  <a:schemeClr val="accent6">
                    <a:lumMod val="60000"/>
                    <a:lumOff val="40000"/>
                  </a:schemeClr>
                </a:solidFill>
                <a:effectLst>
                  <a:outerShdw blurRad="38100" dist="38100" dir="2700000" algn="tl">
                    <a:srgbClr val="000000">
                      <a:alpha val="43137"/>
                    </a:srgbClr>
                  </a:outerShdw>
                </a:effectLst>
              </a:rPr>
              <a:t>(</a:t>
            </a:r>
            <a:r>
              <a:rPr lang="en-US" sz="2800" i="1" dirty="0" err="1" smtClean="0">
                <a:effectLst>
                  <a:outerShdw blurRad="38100" dist="38100" dir="2700000" algn="tl">
                    <a:srgbClr val="000000">
                      <a:alpha val="43137"/>
                    </a:srgbClr>
                  </a:outerShdw>
                </a:effectLst>
              </a:rPr>
              <a:t>cherem</a:t>
            </a:r>
            <a:r>
              <a:rPr lang="en-US" sz="2800" dirty="0" smtClean="0">
                <a:solidFill>
                  <a:schemeClr val="accent6">
                    <a:lumMod val="60000"/>
                    <a:lumOff val="40000"/>
                  </a:schemeClr>
                </a:solidFill>
                <a:effectLst>
                  <a:outerShdw blurRad="38100" dist="38100" dir="2700000" algn="tl">
                    <a:srgbClr val="000000">
                      <a:alpha val="43137"/>
                    </a:srgbClr>
                  </a:outerShdw>
                </a:effectLst>
              </a:rPr>
              <a:t> </a:t>
            </a:r>
            <a:r>
              <a:rPr lang="en-US" sz="2800" dirty="0" err="1" smtClean="0">
                <a:solidFill>
                  <a:schemeClr val="accent6">
                    <a:lumMod val="60000"/>
                    <a:lumOff val="40000"/>
                  </a:schemeClr>
                </a:solidFill>
                <a:effectLst>
                  <a:outerShdw blurRad="38100" dist="38100" dir="2700000" algn="tl">
                    <a:srgbClr val="000000">
                      <a:alpha val="43137"/>
                    </a:srgbClr>
                  </a:outerShdw>
                </a:effectLst>
              </a:rPr>
              <a:t>Ezek</a:t>
            </a:r>
            <a:r>
              <a:rPr lang="en-US" sz="2800" dirty="0" smtClean="0">
                <a:solidFill>
                  <a:schemeClr val="accent6">
                    <a:lumMod val="60000"/>
                    <a:lumOff val="40000"/>
                  </a:schemeClr>
                </a:solidFill>
                <a:effectLst>
                  <a:outerShdw blurRad="38100" dist="38100" dir="2700000" algn="tl">
                    <a:srgbClr val="000000">
                      <a:alpha val="43137"/>
                    </a:srgbClr>
                  </a:outerShdw>
                </a:effectLst>
              </a:rPr>
              <a:t> 44:29)</a:t>
            </a:r>
            <a:endParaRPr lang="en-US" dirty="0" smtClean="0">
              <a:solidFill>
                <a:schemeClr val="accent6">
                  <a:lumMod val="60000"/>
                  <a:lumOff val="40000"/>
                </a:schemeClr>
              </a:solidFill>
              <a:effectLst>
                <a:outerShdw blurRad="38100" dist="38100" dir="2700000" algn="tl">
                  <a:srgbClr val="000000">
                    <a:alpha val="43137"/>
                  </a:srgbClr>
                </a:outerShdw>
              </a:effectLst>
            </a:endParaRPr>
          </a:p>
          <a:p>
            <a:pPr marL="0" indent="0">
              <a:buClr>
                <a:schemeClr val="accent6">
                  <a:lumMod val="60000"/>
                  <a:lumOff val="40000"/>
                </a:schemeClr>
              </a:buClr>
              <a:buSzPct val="80000"/>
              <a:buFont typeface="Wingdings" panose="05000000000000000000" pitchFamily="2" charset="2"/>
              <a:buNone/>
              <a:defRPr/>
            </a:pPr>
            <a:r>
              <a:rPr lang="en-US" dirty="0" smtClean="0">
                <a:effectLst>
                  <a:outerShdw blurRad="38100" dist="38100" dir="2700000" algn="tl">
                    <a:srgbClr val="000000">
                      <a:alpha val="43137"/>
                    </a:srgbClr>
                  </a:outerShdw>
                </a:effectLst>
              </a:rPr>
              <a:t>3. Entreating God’s favor while holding Him in </a:t>
            </a:r>
          </a:p>
          <a:p>
            <a:pPr marL="0" indent="0">
              <a:buClr>
                <a:schemeClr val="accent6">
                  <a:lumMod val="60000"/>
                  <a:lumOff val="40000"/>
                </a:schemeClr>
              </a:buClr>
              <a:buSzPct val="80000"/>
              <a:buFont typeface="Wingdings" panose="05000000000000000000" pitchFamily="2" charset="2"/>
              <a:buNone/>
              <a:defRPr/>
            </a:pP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contempt. </a:t>
            </a:r>
            <a:r>
              <a:rPr lang="en-US" dirty="0" smtClean="0">
                <a:solidFill>
                  <a:schemeClr val="accent6">
                    <a:lumMod val="60000"/>
                    <a:lumOff val="40000"/>
                  </a:schemeClr>
                </a:solidFill>
                <a:effectLst>
                  <a:outerShdw blurRad="38100" dist="38100" dir="2700000" algn="tl">
                    <a:srgbClr val="000000">
                      <a:alpha val="43137"/>
                    </a:srgbClr>
                  </a:outerShdw>
                </a:effectLst>
              </a:rPr>
              <a:t>1:9</a:t>
            </a:r>
          </a:p>
          <a:p>
            <a:pPr marL="0" indent="0">
              <a:buClr>
                <a:schemeClr val="accent6">
                  <a:lumMod val="60000"/>
                  <a:lumOff val="40000"/>
                </a:schemeClr>
              </a:buClr>
              <a:buSzPct val="80000"/>
              <a:buFont typeface="Wingdings" panose="05000000000000000000" pitchFamily="2" charset="2"/>
              <a:buNone/>
              <a:defRPr/>
            </a:pPr>
            <a:r>
              <a:rPr lang="en-US" dirty="0" smtClean="0">
                <a:effectLst>
                  <a:outerShdw blurRad="38100" dist="38100" dir="2700000" algn="tl">
                    <a:srgbClr val="000000">
                      <a:alpha val="43137"/>
                    </a:srgbClr>
                  </a:outerShdw>
                </a:effectLst>
              </a:rPr>
              <a:t>4. Kindling useless fire on God’s altar. </a:t>
            </a:r>
            <a:r>
              <a:rPr lang="en-US" dirty="0" smtClean="0">
                <a:solidFill>
                  <a:schemeClr val="accent6">
                    <a:lumMod val="60000"/>
                    <a:lumOff val="40000"/>
                  </a:schemeClr>
                </a:solidFill>
                <a:effectLst>
                  <a:outerShdw blurRad="38100" dist="38100" dir="2700000" algn="tl">
                    <a:srgbClr val="000000">
                      <a:alpha val="43137"/>
                    </a:srgbClr>
                  </a:outerShdw>
                </a:effectLst>
              </a:rPr>
              <a:t>1:10</a:t>
            </a:r>
          </a:p>
          <a:p>
            <a:pPr marL="0" indent="0">
              <a:buClr>
                <a:schemeClr val="accent6">
                  <a:lumMod val="60000"/>
                  <a:lumOff val="40000"/>
                </a:schemeClr>
              </a:buClr>
              <a:buSzPct val="80000"/>
              <a:buFont typeface="Wingdings" panose="05000000000000000000" pitchFamily="2" charset="2"/>
              <a:buNone/>
              <a:defRPr/>
            </a:pPr>
            <a:endParaRPr lang="en-US" dirty="0" smtClean="0">
              <a:effectLst>
                <a:outerShdw blurRad="38100" dist="38100" dir="2700000" algn="tl">
                  <a:srgbClr val="000000">
                    <a:alpha val="43137"/>
                  </a:srgbClr>
                </a:outerShdw>
              </a:effectLst>
            </a:endParaRPr>
          </a:p>
        </p:txBody>
      </p:sp>
      <p:sp>
        <p:nvSpPr>
          <p:cNvPr id="4" name="TextBox 3"/>
          <p:cNvSpPr txBox="1"/>
          <p:nvPr/>
        </p:nvSpPr>
        <p:spPr>
          <a:xfrm>
            <a:off x="228600" y="10668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1:6-14</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2788"/>
          </a:xfrm>
        </p:spPr>
        <p:txBody>
          <a:bodyPr/>
          <a:lstStyle/>
          <a:p>
            <a:pPr>
              <a:defRPr/>
            </a:pPr>
            <a:r>
              <a:rPr lang="en-US" sz="4000" dirty="0" smtClean="0"/>
              <a:t>God’s Assessment of His Priests</a:t>
            </a:r>
            <a:endParaRPr lang="en-US" sz="4000" dirty="0">
              <a:solidFill>
                <a:srgbClr val="FFFF00"/>
              </a:solidFill>
            </a:endParaRPr>
          </a:p>
        </p:txBody>
      </p:sp>
      <p:sp>
        <p:nvSpPr>
          <p:cNvPr id="3" name="Content Placeholder 2"/>
          <p:cNvSpPr>
            <a:spLocks noGrp="1"/>
          </p:cNvSpPr>
          <p:nvPr>
            <p:ph idx="1"/>
          </p:nvPr>
        </p:nvSpPr>
        <p:spPr>
          <a:xfrm>
            <a:off x="152400" y="990600"/>
            <a:ext cx="8839200" cy="5486400"/>
          </a:xfrm>
        </p:spPr>
        <p:txBody>
          <a:bodyPr/>
          <a:lstStyle/>
          <a:p>
            <a:pPr marL="0" indent="0">
              <a:buFont typeface="Wingdings" panose="05000000000000000000" pitchFamily="2" charset="2"/>
              <a:buNone/>
              <a:defRPr/>
            </a:pPr>
            <a:r>
              <a:rPr lang="en-US" sz="2800" dirty="0" smtClean="0">
                <a:solidFill>
                  <a:schemeClr val="accent6">
                    <a:lumMod val="60000"/>
                    <a:lumOff val="40000"/>
                  </a:schemeClr>
                </a:solidFill>
                <a:effectLst/>
              </a:rPr>
              <a:t>Their despising of the Lord’s name was characterized by:</a:t>
            </a:r>
          </a:p>
          <a:p>
            <a:pPr marL="0" indent="0">
              <a:buFont typeface="Wingdings" panose="05000000000000000000" pitchFamily="2" charset="2"/>
              <a:buNone/>
              <a:defRPr/>
            </a:pPr>
            <a:r>
              <a:rPr lang="en-US" sz="2800" dirty="0" smtClean="0">
                <a:effectLst/>
              </a:rPr>
              <a:t>5. Presenting impure incense (prayers) and </a:t>
            </a:r>
          </a:p>
          <a:p>
            <a:pPr marL="0" indent="0">
              <a:buFont typeface="Wingdings" panose="05000000000000000000" pitchFamily="2" charset="2"/>
              <a:buNone/>
              <a:defRPr/>
            </a:pPr>
            <a:r>
              <a:rPr lang="en-US" sz="2800" dirty="0">
                <a:effectLst/>
              </a:rPr>
              <a:t> </a:t>
            </a:r>
            <a:r>
              <a:rPr lang="en-US" sz="2800" dirty="0" smtClean="0">
                <a:effectLst/>
              </a:rPr>
              <a:t>   offerings. </a:t>
            </a:r>
            <a:r>
              <a:rPr lang="en-US" sz="2800" dirty="0" smtClean="0">
                <a:solidFill>
                  <a:schemeClr val="accent6">
                    <a:lumMod val="60000"/>
                    <a:lumOff val="40000"/>
                  </a:schemeClr>
                </a:solidFill>
                <a:effectLst/>
              </a:rPr>
              <a:t>1:11</a:t>
            </a:r>
          </a:p>
          <a:p>
            <a:pPr marL="0" indent="0">
              <a:buFont typeface="Wingdings" panose="05000000000000000000" pitchFamily="2" charset="2"/>
              <a:buNone/>
              <a:defRPr/>
            </a:pPr>
            <a:r>
              <a:rPr lang="en-US" sz="2800" dirty="0" smtClean="0">
                <a:effectLst/>
              </a:rPr>
              <a:t>6. Profaning the Lord’s table and its food. </a:t>
            </a:r>
          </a:p>
          <a:p>
            <a:pPr marL="0" indent="0">
              <a:buFont typeface="Wingdings" panose="05000000000000000000" pitchFamily="2" charset="2"/>
              <a:buNone/>
              <a:defRPr/>
            </a:pPr>
            <a:r>
              <a:rPr lang="en-US" sz="2800" dirty="0">
                <a:effectLst/>
              </a:rPr>
              <a:t> </a:t>
            </a:r>
            <a:r>
              <a:rPr lang="en-US" sz="2800" dirty="0" smtClean="0">
                <a:effectLst/>
              </a:rPr>
              <a:t>   (priestly provision) </a:t>
            </a:r>
            <a:r>
              <a:rPr lang="en-US" sz="2800" dirty="0" smtClean="0">
                <a:solidFill>
                  <a:schemeClr val="accent6">
                    <a:lumMod val="60000"/>
                    <a:lumOff val="40000"/>
                  </a:schemeClr>
                </a:solidFill>
                <a:effectLst/>
              </a:rPr>
              <a:t>1:12</a:t>
            </a:r>
          </a:p>
          <a:p>
            <a:pPr marL="0" indent="0">
              <a:buFont typeface="Wingdings" panose="05000000000000000000" pitchFamily="2" charset="2"/>
              <a:buNone/>
              <a:defRPr/>
            </a:pPr>
            <a:r>
              <a:rPr lang="en-US" sz="2800" dirty="0" smtClean="0">
                <a:effectLst/>
              </a:rPr>
              <a:t>7. Exhibiting disdain for worship of the Lord and </a:t>
            </a:r>
          </a:p>
          <a:p>
            <a:pPr marL="0" indent="0">
              <a:buFont typeface="Wingdings" panose="05000000000000000000" pitchFamily="2" charset="2"/>
              <a:buNone/>
              <a:defRPr/>
            </a:pPr>
            <a:r>
              <a:rPr lang="en-US" sz="2800" dirty="0">
                <a:effectLst/>
              </a:rPr>
              <a:t> </a:t>
            </a:r>
            <a:r>
              <a:rPr lang="en-US" sz="2800" dirty="0" smtClean="0">
                <a:effectLst/>
              </a:rPr>
              <a:t>   accepting stolen, lame, and sick animals as </a:t>
            </a:r>
          </a:p>
          <a:p>
            <a:pPr marL="0" indent="0">
              <a:buFont typeface="Wingdings" panose="05000000000000000000" pitchFamily="2" charset="2"/>
              <a:buNone/>
              <a:defRPr/>
            </a:pPr>
            <a:r>
              <a:rPr lang="en-US" sz="2800" dirty="0">
                <a:effectLst/>
              </a:rPr>
              <a:t> </a:t>
            </a:r>
            <a:r>
              <a:rPr lang="en-US" sz="2800" dirty="0" smtClean="0">
                <a:effectLst/>
              </a:rPr>
              <a:t>   offerings. </a:t>
            </a:r>
            <a:r>
              <a:rPr lang="en-US" sz="2800" dirty="0" smtClean="0">
                <a:solidFill>
                  <a:schemeClr val="accent6">
                    <a:lumMod val="60000"/>
                    <a:lumOff val="40000"/>
                  </a:schemeClr>
                </a:solidFill>
                <a:effectLst/>
              </a:rPr>
              <a:t>1:13</a:t>
            </a:r>
          </a:p>
          <a:p>
            <a:pPr marL="0" indent="0">
              <a:buFont typeface="Wingdings" panose="05000000000000000000" pitchFamily="2" charset="2"/>
              <a:buNone/>
              <a:defRPr/>
            </a:pPr>
            <a:r>
              <a:rPr lang="en-US" sz="2800" dirty="0" smtClean="0">
                <a:effectLst/>
              </a:rPr>
              <a:t>8. Allowing worshipers to break vows by substituting blemished animals in place of the good animals they vowed to the Lord. </a:t>
            </a:r>
            <a:r>
              <a:rPr lang="en-US" sz="2800" dirty="0" smtClean="0">
                <a:solidFill>
                  <a:schemeClr val="accent6">
                    <a:lumMod val="60000"/>
                    <a:lumOff val="40000"/>
                  </a:schemeClr>
                </a:solidFill>
                <a:effectLst/>
              </a:rPr>
              <a:t>1:14</a:t>
            </a:r>
          </a:p>
          <a:p>
            <a:pPr>
              <a:defRPr/>
            </a:pPr>
            <a:endParaRPr lang="en-US" sz="2800" dirty="0" smtClean="0"/>
          </a:p>
        </p:txBody>
      </p:sp>
      <p:sp>
        <p:nvSpPr>
          <p:cNvPr id="4" name="TextBox 3"/>
          <p:cNvSpPr txBox="1"/>
          <p:nvPr/>
        </p:nvSpPr>
        <p:spPr>
          <a:xfrm>
            <a:off x="228600" y="6096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1:6-14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4800" y="274638"/>
            <a:ext cx="8534400" cy="792162"/>
          </a:xfrm>
          <a:solidFill>
            <a:srgbClr val="00B0F0"/>
          </a:solidFill>
        </p:spPr>
        <p:txBody>
          <a:bodyPr/>
          <a:lstStyle/>
          <a:p>
            <a:pPr eaLnBrk="1" hangingPunct="1"/>
            <a:r>
              <a:rPr lang="en-US" altLang="en-US" sz="4000" b="1" smtClean="0"/>
              <a:t>The Book of Malachi At-A-Glance</a:t>
            </a:r>
            <a:endParaRPr lang="en-US" altLang="en-US" sz="4000" smtClean="0"/>
          </a:p>
        </p:txBody>
      </p:sp>
      <p:sp>
        <p:nvSpPr>
          <p:cNvPr id="3" name="Content Placeholder 2"/>
          <p:cNvSpPr>
            <a:spLocks noGrp="1"/>
          </p:cNvSpPr>
          <p:nvPr>
            <p:ph idx="1"/>
          </p:nvPr>
        </p:nvSpPr>
        <p:spPr>
          <a:xfrm>
            <a:off x="304800" y="1066800"/>
            <a:ext cx="8534400" cy="5486400"/>
          </a:xfrm>
          <a:solidFill>
            <a:srgbClr val="FFFF00"/>
          </a:solidFill>
        </p:spPr>
        <p:txBody>
          <a:bodyPr rtlCol="0">
            <a:normAutofit fontScale="77500" lnSpcReduction="20000"/>
          </a:bodyPr>
          <a:lstStyle/>
          <a:p>
            <a:pPr marL="514350" indent="-514350" eaLnBrk="1" fontAlgn="auto" hangingPunct="1">
              <a:spcAft>
                <a:spcPts val="0"/>
              </a:spcAft>
              <a:buFont typeface="+mj-lt"/>
              <a:buAutoNum type="arabicPeriod"/>
              <a:defRPr/>
            </a:pPr>
            <a:r>
              <a:rPr lang="en-US" dirty="0" smtClean="0"/>
              <a:t>The </a:t>
            </a:r>
            <a:r>
              <a:rPr lang="en-US" dirty="0"/>
              <a:t>title, Malachi, meaning "my messenger" is taken from </a:t>
            </a:r>
            <a:r>
              <a:rPr lang="en-US" dirty="0" smtClean="0"/>
              <a:t>1:1 &amp; 3:1</a:t>
            </a:r>
            <a:r>
              <a:rPr lang="en-US" dirty="0"/>
              <a:t>, "See, I will send 'my messenger,' who will prepare the way before me." </a:t>
            </a:r>
            <a:endParaRPr lang="en-US" dirty="0" smtClean="0"/>
          </a:p>
          <a:p>
            <a:pPr marL="514350" indent="-514350" eaLnBrk="1" fontAlgn="auto" hangingPunct="1">
              <a:spcAft>
                <a:spcPts val="0"/>
              </a:spcAft>
              <a:buFont typeface="+mj-lt"/>
              <a:buAutoNum type="arabicPeriod"/>
              <a:defRPr/>
            </a:pPr>
            <a:r>
              <a:rPr lang="en-US" dirty="0" smtClean="0"/>
              <a:t>Malachi's </a:t>
            </a:r>
            <a:r>
              <a:rPr lang="en-US" dirty="0"/>
              <a:t>message is divided into six issues marked by a clear pattern of divine statement, the people's puzzlement in the form of a question, and the Lord's declaration of his original statement. </a:t>
            </a:r>
            <a:endParaRPr lang="en-US" dirty="0" smtClean="0"/>
          </a:p>
          <a:p>
            <a:pPr marL="514350" indent="-514350" eaLnBrk="1" fontAlgn="auto" hangingPunct="1">
              <a:spcAft>
                <a:spcPts val="0"/>
              </a:spcAft>
              <a:buFont typeface="+mj-lt"/>
              <a:buAutoNum type="arabicPeriod"/>
              <a:defRPr/>
            </a:pPr>
            <a:r>
              <a:rPr lang="en-US" dirty="0" smtClean="0"/>
              <a:t>The </a:t>
            </a:r>
            <a:r>
              <a:rPr lang="en-US" dirty="0"/>
              <a:t>six issues raised are: </a:t>
            </a:r>
            <a:endParaRPr lang="en-US" dirty="0" smtClean="0"/>
          </a:p>
          <a:p>
            <a:pPr marL="971550" lvl="1" indent="-514350" eaLnBrk="1" fontAlgn="auto" hangingPunct="1">
              <a:spcAft>
                <a:spcPts val="0"/>
              </a:spcAft>
              <a:buFont typeface="+mj-lt"/>
              <a:buAutoNum type="alphaUcPeriod"/>
              <a:defRPr/>
            </a:pPr>
            <a:r>
              <a:rPr lang="en-US" dirty="0" smtClean="0"/>
              <a:t>God's </a:t>
            </a:r>
            <a:r>
              <a:rPr lang="en-US" dirty="0"/>
              <a:t>love for Jacob (1:2), </a:t>
            </a:r>
            <a:endParaRPr lang="en-US" dirty="0" smtClean="0"/>
          </a:p>
          <a:p>
            <a:pPr marL="971550" lvl="1" indent="-514350" eaLnBrk="1" fontAlgn="auto" hangingPunct="1">
              <a:spcAft>
                <a:spcPts val="0"/>
              </a:spcAft>
              <a:buFont typeface="+mj-lt"/>
              <a:buAutoNum type="alphaUcPeriod"/>
              <a:defRPr/>
            </a:pPr>
            <a:r>
              <a:rPr lang="en-US" dirty="0"/>
              <a:t>C</a:t>
            </a:r>
            <a:r>
              <a:rPr lang="en-US" dirty="0" smtClean="0"/>
              <a:t>ontempt </a:t>
            </a:r>
            <a:r>
              <a:rPr lang="en-US" dirty="0"/>
              <a:t>for the Lord's name (1:6), </a:t>
            </a:r>
            <a:endParaRPr lang="en-US" dirty="0" smtClean="0"/>
          </a:p>
          <a:p>
            <a:pPr marL="971550" lvl="1" indent="-514350" eaLnBrk="1" fontAlgn="auto" hangingPunct="1">
              <a:spcAft>
                <a:spcPts val="0"/>
              </a:spcAft>
              <a:buFont typeface="+mj-lt"/>
              <a:buAutoNum type="alphaUcPeriod"/>
              <a:defRPr/>
            </a:pPr>
            <a:r>
              <a:rPr lang="en-US" dirty="0" smtClean="0"/>
              <a:t>Judah </a:t>
            </a:r>
            <a:r>
              <a:rPr lang="en-US" dirty="0"/>
              <a:t>breaking faith (2:11), </a:t>
            </a:r>
            <a:endParaRPr lang="en-US" dirty="0" smtClean="0"/>
          </a:p>
          <a:p>
            <a:pPr marL="971550" lvl="1" indent="-514350" eaLnBrk="1" fontAlgn="auto" hangingPunct="1">
              <a:spcAft>
                <a:spcPts val="0"/>
              </a:spcAft>
              <a:buFont typeface="+mj-lt"/>
              <a:buAutoNum type="alphaUcPeriod"/>
              <a:defRPr/>
            </a:pPr>
            <a:r>
              <a:rPr lang="en-US" dirty="0"/>
              <a:t>W</a:t>
            </a:r>
            <a:r>
              <a:rPr lang="en-US" dirty="0" smtClean="0"/>
              <a:t>earying </a:t>
            </a:r>
            <a:r>
              <a:rPr lang="en-US" dirty="0"/>
              <a:t>the Lord with your words (2:17), </a:t>
            </a:r>
            <a:endParaRPr lang="en-US" dirty="0" smtClean="0"/>
          </a:p>
          <a:p>
            <a:pPr marL="971550" lvl="1" indent="-514350" eaLnBrk="1" fontAlgn="auto" hangingPunct="1">
              <a:spcAft>
                <a:spcPts val="0"/>
              </a:spcAft>
              <a:buFont typeface="+mj-lt"/>
              <a:buAutoNum type="alphaUcPeriod"/>
              <a:defRPr/>
            </a:pPr>
            <a:r>
              <a:rPr lang="en-US" dirty="0"/>
              <a:t>R</a:t>
            </a:r>
            <a:r>
              <a:rPr lang="en-US" dirty="0" smtClean="0"/>
              <a:t>eturning </a:t>
            </a:r>
            <a:r>
              <a:rPr lang="en-US" dirty="0"/>
              <a:t>to God (3:6-7), </a:t>
            </a:r>
          </a:p>
          <a:p>
            <a:pPr marL="971550" lvl="1" indent="-514350" eaLnBrk="1" fontAlgn="auto" hangingPunct="1">
              <a:spcAft>
                <a:spcPts val="0"/>
              </a:spcAft>
              <a:buFont typeface="+mj-lt"/>
              <a:buAutoNum type="alphaUcPeriod"/>
              <a:defRPr/>
            </a:pPr>
            <a:r>
              <a:rPr lang="en-US" dirty="0"/>
              <a:t>S</a:t>
            </a:r>
            <a:r>
              <a:rPr lang="en-US" dirty="0" smtClean="0"/>
              <a:t>aying </a:t>
            </a:r>
            <a:r>
              <a:rPr lang="en-US" dirty="0"/>
              <a:t>harsh things against the Lord (3:13). </a:t>
            </a:r>
            <a:endParaRPr lang="en-US" dirty="0" smtClean="0"/>
          </a:p>
          <a:p>
            <a:pPr marL="514350" indent="-514350" eaLnBrk="1" fontAlgn="auto" hangingPunct="1">
              <a:spcAft>
                <a:spcPts val="0"/>
              </a:spcAft>
              <a:buFont typeface="+mj-lt"/>
              <a:buAutoNum type="arabicPeriod"/>
              <a:defRPr/>
            </a:pPr>
            <a:r>
              <a:rPr lang="en-US" dirty="0" smtClean="0"/>
              <a:t>The </a:t>
            </a:r>
            <a:r>
              <a:rPr lang="en-US" dirty="0"/>
              <a:t>overarching theme of Malachi is a call for God's people to reverence </a:t>
            </a:r>
            <a:r>
              <a:rPr lang="en-US" dirty="0" smtClean="0"/>
              <a:t>Him by </a:t>
            </a:r>
            <a:r>
              <a:rPr lang="en-US" b="1" cap="small" dirty="0" smtClean="0"/>
              <a:t>serving</a:t>
            </a:r>
            <a:r>
              <a:rPr lang="en-US" dirty="0" smtClean="0"/>
              <a:t> Him according to His </a:t>
            </a:r>
            <a:r>
              <a:rPr lang="en-US" dirty="0"/>
              <a:t>law.  </a:t>
            </a:r>
          </a:p>
          <a:p>
            <a:pPr marL="514350" indent="-514350" eaLnBrk="1" fontAlgn="auto" hangingPunct="1">
              <a:spcAft>
                <a:spcPts val="0"/>
              </a:spcAft>
              <a:buFont typeface="+mj-lt"/>
              <a:buAutoNum type="arabicPeriod"/>
              <a:defRPr/>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defRPr/>
            </a:pPr>
            <a:r>
              <a:rPr lang="en-US" sz="4000" dirty="0" smtClean="0"/>
              <a:t>The Corrupted Covenant of Levi</a:t>
            </a:r>
            <a:endParaRPr lang="en-US" sz="4000" dirty="0"/>
          </a:p>
        </p:txBody>
      </p:sp>
      <p:sp>
        <p:nvSpPr>
          <p:cNvPr id="3" name="Content Placeholder 2"/>
          <p:cNvSpPr>
            <a:spLocks noGrp="1"/>
          </p:cNvSpPr>
          <p:nvPr>
            <p:ph idx="1"/>
          </p:nvPr>
        </p:nvSpPr>
        <p:spPr>
          <a:xfrm>
            <a:off x="228600" y="1295400"/>
            <a:ext cx="8610600" cy="5180013"/>
          </a:xfrm>
        </p:spPr>
        <p:txBody>
          <a:bodyPr/>
          <a:lstStyle/>
          <a:p>
            <a:pPr marL="0" indent="0">
              <a:buFont typeface="Wingdings" panose="05000000000000000000" pitchFamily="2" charset="2"/>
              <a:buNone/>
              <a:defRPr/>
            </a:pPr>
            <a:r>
              <a:rPr lang="en-US" dirty="0"/>
              <a:t>"And now, </a:t>
            </a:r>
            <a:r>
              <a:rPr lang="en-US" dirty="0" smtClean="0"/>
              <a:t>O </a:t>
            </a:r>
            <a:r>
              <a:rPr lang="en-US" dirty="0"/>
              <a:t>priests, </a:t>
            </a:r>
            <a:r>
              <a:rPr lang="en-US" dirty="0" smtClean="0"/>
              <a:t>this </a:t>
            </a:r>
            <a:r>
              <a:rPr lang="en-US" dirty="0"/>
              <a:t>command is for you</a:t>
            </a:r>
            <a:r>
              <a:rPr lang="en-US" dirty="0" smtClean="0"/>
              <a:t>.” </a:t>
            </a:r>
            <a:r>
              <a:rPr lang="en-US" dirty="0"/>
              <a:t>(Mal 2:1 ESV</a:t>
            </a:r>
            <a:r>
              <a:rPr lang="en-US" dirty="0" smtClean="0"/>
              <a:t>)</a:t>
            </a:r>
          </a:p>
          <a:p>
            <a:pPr marL="0" indent="0">
              <a:buFont typeface="Wingdings" panose="05000000000000000000" pitchFamily="2" charset="2"/>
              <a:buNone/>
              <a:defRPr/>
            </a:pPr>
            <a:r>
              <a:rPr lang="en-US" b="1" dirty="0" smtClean="0">
                <a:solidFill>
                  <a:schemeClr val="accent6">
                    <a:lumMod val="60000"/>
                    <a:lumOff val="40000"/>
                  </a:schemeClr>
                </a:solidFill>
              </a:rPr>
              <a:t>The priests </a:t>
            </a:r>
            <a:r>
              <a:rPr lang="en-US" dirty="0" smtClean="0"/>
              <a:t>were a major part of the problem of complacency in the mid-post-exilic period (475-400 BC)</a:t>
            </a:r>
          </a:p>
          <a:p>
            <a:pPr marL="0" indent="0">
              <a:buFont typeface="Wingdings" panose="05000000000000000000" pitchFamily="2" charset="2"/>
              <a:buNone/>
              <a:defRPr/>
            </a:pPr>
            <a:r>
              <a:rPr lang="en-US" dirty="0" smtClean="0"/>
              <a:t>-Priests are mentioned explicitly in </a:t>
            </a:r>
            <a:r>
              <a:rPr lang="en-US" dirty="0" smtClean="0">
                <a:solidFill>
                  <a:schemeClr val="accent6">
                    <a:lumMod val="60000"/>
                    <a:lumOff val="40000"/>
                  </a:schemeClr>
                </a:solidFill>
              </a:rPr>
              <a:t>Mal 1:6; 2:1,7,</a:t>
            </a:r>
            <a:r>
              <a:rPr lang="en-US" dirty="0" smtClean="0"/>
              <a:t> but much of Malachi’s message is directed against them, esp. </a:t>
            </a:r>
            <a:r>
              <a:rPr lang="en-US" dirty="0" smtClean="0">
                <a:solidFill>
                  <a:schemeClr val="accent6">
                    <a:lumMod val="60000"/>
                    <a:lumOff val="40000"/>
                  </a:schemeClr>
                </a:solidFill>
              </a:rPr>
              <a:t>1:6–2:9</a:t>
            </a:r>
          </a:p>
          <a:p>
            <a:pPr marL="0" indent="0">
              <a:buFont typeface="Wingdings" panose="05000000000000000000" pitchFamily="2" charset="2"/>
              <a:buNone/>
              <a:defRPr/>
            </a:pPr>
            <a:r>
              <a:rPr lang="en-US" b="1" dirty="0" smtClean="0">
                <a:solidFill>
                  <a:schemeClr val="accent6">
                    <a:lumMod val="60000"/>
                    <a:lumOff val="40000"/>
                  </a:schemeClr>
                </a:solidFill>
              </a:rPr>
              <a:t>This command </a:t>
            </a:r>
            <a:r>
              <a:rPr lang="en-US" dirty="0" smtClean="0">
                <a:solidFill>
                  <a:schemeClr val="accent6">
                    <a:lumMod val="60000"/>
                    <a:lumOff val="40000"/>
                  </a:schemeClr>
                </a:solidFill>
              </a:rPr>
              <a:t>= </a:t>
            </a:r>
            <a:r>
              <a:rPr lang="he-IL" dirty="0">
                <a:latin typeface="SBL Hebrew" panose="02000000000000000000" pitchFamily="2" charset="-79"/>
              </a:rPr>
              <a:t> הַמִּצְוָה הַזֹּאת </a:t>
            </a:r>
            <a:r>
              <a:rPr lang="en-US" dirty="0" smtClean="0">
                <a:solidFill>
                  <a:schemeClr val="accent6">
                    <a:lumMod val="60000"/>
                    <a:lumOff val="40000"/>
                  </a:schemeClr>
                </a:solidFill>
              </a:rPr>
              <a:t>= </a:t>
            </a:r>
            <a:r>
              <a:rPr lang="en-US" dirty="0" err="1" smtClean="0">
                <a:solidFill>
                  <a:schemeClr val="accent6">
                    <a:lumMod val="60000"/>
                    <a:lumOff val="40000"/>
                  </a:schemeClr>
                </a:solidFill>
              </a:rPr>
              <a:t>hammizvah</a:t>
            </a:r>
            <a:r>
              <a:rPr lang="en-US" dirty="0" smtClean="0">
                <a:solidFill>
                  <a:schemeClr val="accent6">
                    <a:lumMod val="60000"/>
                    <a:lumOff val="40000"/>
                  </a:schemeClr>
                </a:solidFill>
              </a:rPr>
              <a:t> </a:t>
            </a:r>
            <a:r>
              <a:rPr lang="en-US" dirty="0" err="1" smtClean="0">
                <a:solidFill>
                  <a:schemeClr val="accent6">
                    <a:lumMod val="60000"/>
                    <a:lumOff val="40000"/>
                  </a:schemeClr>
                </a:solidFill>
              </a:rPr>
              <a:t>hazzo’th</a:t>
            </a:r>
            <a:r>
              <a:rPr lang="en-US" dirty="0" smtClean="0"/>
              <a:t> in 2:1 denotes a divine directive </a:t>
            </a:r>
            <a:r>
              <a:rPr lang="en-US" dirty="0" smtClean="0">
                <a:solidFill>
                  <a:schemeClr val="accent6">
                    <a:lumMod val="60000"/>
                    <a:lumOff val="40000"/>
                  </a:schemeClr>
                </a:solidFill>
              </a:rPr>
              <a:t>2:1,4</a:t>
            </a:r>
            <a:endParaRPr lang="en-US" dirty="0">
              <a:solidFill>
                <a:schemeClr val="accent6">
                  <a:lumMod val="60000"/>
                  <a:lumOff val="40000"/>
                </a:schemeClr>
              </a:solidFill>
            </a:endParaRPr>
          </a:p>
        </p:txBody>
      </p:sp>
      <p:sp>
        <p:nvSpPr>
          <p:cNvPr id="4" name="TextBox 3"/>
          <p:cNvSpPr txBox="1"/>
          <p:nvPr/>
        </p:nvSpPr>
        <p:spPr>
          <a:xfrm>
            <a:off x="228600" y="7620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2:1</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23963"/>
            <a:ext cx="9144000" cy="5405437"/>
          </a:xfrm>
        </p:spPr>
        <p:txBody>
          <a:bodyPr/>
          <a:lstStyle/>
          <a:p>
            <a:pPr>
              <a:defRPr/>
            </a:pPr>
            <a:r>
              <a:rPr lang="en-US" dirty="0" smtClean="0">
                <a:solidFill>
                  <a:srgbClr val="92D050"/>
                </a:solidFill>
              </a:rPr>
              <a:t>Curse</a:t>
            </a:r>
            <a:r>
              <a:rPr lang="en-US" dirty="0" smtClean="0"/>
              <a:t> (n) = </a:t>
            </a:r>
            <a:r>
              <a:rPr lang="he-IL" dirty="0">
                <a:solidFill>
                  <a:schemeClr val="accent2">
                    <a:lumMod val="40000"/>
                    <a:lumOff val="60000"/>
                  </a:schemeClr>
                </a:solidFill>
              </a:rPr>
              <a:t>מְאֵרָה </a:t>
            </a:r>
            <a:r>
              <a:rPr lang="en-US" dirty="0" smtClean="0">
                <a:solidFill>
                  <a:schemeClr val="accent2">
                    <a:lumMod val="40000"/>
                    <a:lumOff val="60000"/>
                  </a:schemeClr>
                </a:solidFill>
              </a:rPr>
              <a:t> </a:t>
            </a:r>
            <a:r>
              <a:rPr lang="en-US" dirty="0" smtClean="0"/>
              <a:t>- </a:t>
            </a:r>
            <a:r>
              <a:rPr lang="en-US" i="1" dirty="0" err="1" smtClean="0"/>
              <a:t>m</a:t>
            </a:r>
            <a:r>
              <a:rPr lang="en-US" i="1" baseline="30000" dirty="0" err="1" smtClean="0"/>
              <a:t>e</a:t>
            </a:r>
            <a:r>
              <a:rPr lang="en-US" i="1" dirty="0" err="1" smtClean="0"/>
              <a:t>’erah</a:t>
            </a:r>
            <a:r>
              <a:rPr lang="en-US" dirty="0" smtClean="0"/>
              <a:t> a curse as in binding up</a:t>
            </a:r>
          </a:p>
          <a:p>
            <a:pPr>
              <a:defRPr/>
            </a:pPr>
            <a:r>
              <a:rPr lang="en-US" dirty="0" smtClean="0">
                <a:solidFill>
                  <a:schemeClr val="accent6">
                    <a:lumMod val="60000"/>
                    <a:lumOff val="40000"/>
                  </a:schemeClr>
                </a:solidFill>
              </a:rPr>
              <a:t>Curse</a:t>
            </a:r>
            <a:r>
              <a:rPr lang="en-US" dirty="0" smtClean="0"/>
              <a:t> (v) = </a:t>
            </a:r>
            <a:r>
              <a:rPr lang="he-IL" dirty="0">
                <a:solidFill>
                  <a:schemeClr val="accent2">
                    <a:lumMod val="40000"/>
                    <a:lumOff val="60000"/>
                  </a:schemeClr>
                </a:solidFill>
              </a:rPr>
              <a:t>ארר</a:t>
            </a:r>
            <a:r>
              <a:rPr lang="he-IL" dirty="0"/>
              <a:t> </a:t>
            </a:r>
            <a:r>
              <a:rPr lang="en-US" dirty="0" smtClean="0"/>
              <a:t> - </a:t>
            </a:r>
            <a:r>
              <a:rPr lang="en-US" i="1" dirty="0" smtClean="0"/>
              <a:t>‘</a:t>
            </a:r>
            <a:r>
              <a:rPr lang="en-US" i="1" dirty="0" err="1" smtClean="0"/>
              <a:t>arar</a:t>
            </a:r>
            <a:r>
              <a:rPr lang="en-US" i="1" dirty="0" smtClean="0"/>
              <a:t>  </a:t>
            </a:r>
            <a:r>
              <a:rPr lang="en-US" dirty="0" smtClean="0"/>
              <a:t>“to curse” as in being prevented from being fruitful</a:t>
            </a:r>
            <a:r>
              <a:rPr lang="en-US" b="1" dirty="0"/>
              <a:t> </a:t>
            </a:r>
            <a:endParaRPr lang="en-US" b="1" dirty="0" smtClean="0"/>
          </a:p>
          <a:p>
            <a:pPr>
              <a:defRPr/>
            </a:pPr>
            <a:r>
              <a:rPr lang="en-US" dirty="0" smtClean="0">
                <a:solidFill>
                  <a:srgbClr val="66FFFF"/>
                </a:solidFill>
              </a:rPr>
              <a:t>Blessing</a:t>
            </a:r>
            <a:r>
              <a:rPr lang="en-US" dirty="0" smtClean="0"/>
              <a:t> (n) = </a:t>
            </a:r>
            <a:r>
              <a:rPr lang="he-IL" dirty="0">
                <a:solidFill>
                  <a:schemeClr val="accent6">
                    <a:lumMod val="60000"/>
                    <a:lumOff val="40000"/>
                  </a:schemeClr>
                </a:solidFill>
              </a:rPr>
              <a:t>בְּרָכָה </a:t>
            </a:r>
            <a:r>
              <a:rPr lang="en-US" dirty="0" smtClean="0"/>
              <a:t>  - </a:t>
            </a:r>
            <a:r>
              <a:rPr lang="en-US" i="1" dirty="0" err="1" smtClean="0"/>
              <a:t>b</a:t>
            </a:r>
            <a:r>
              <a:rPr lang="en-US" i="1" baseline="30000" dirty="0" err="1" smtClean="0"/>
              <a:t>e</a:t>
            </a:r>
            <a:r>
              <a:rPr lang="en-US" i="1" dirty="0" err="1" smtClean="0"/>
              <a:t>rakah</a:t>
            </a:r>
            <a:r>
              <a:rPr lang="en-US" dirty="0" smtClean="0"/>
              <a:t> “to empower”</a:t>
            </a:r>
          </a:p>
          <a:p>
            <a:pPr>
              <a:defRPr/>
            </a:pPr>
            <a:r>
              <a:rPr lang="en-US" sz="2800" dirty="0"/>
              <a:t>"If you do </a:t>
            </a:r>
            <a:r>
              <a:rPr lang="en-US" sz="2800" dirty="0" smtClean="0"/>
              <a:t>not </a:t>
            </a:r>
            <a:r>
              <a:rPr lang="en-US" sz="2800" dirty="0"/>
              <a:t>listen, and if you do not take it to heart to give honor to My name," says the LORD of hosts, "then I will send </a:t>
            </a:r>
            <a:r>
              <a:rPr lang="en-US" sz="2800" b="1" dirty="0">
                <a:solidFill>
                  <a:srgbClr val="92D050"/>
                </a:solidFill>
              </a:rPr>
              <a:t>the </a:t>
            </a:r>
            <a:r>
              <a:rPr lang="en-US" sz="2800" b="1" dirty="0" smtClean="0">
                <a:solidFill>
                  <a:srgbClr val="92D050"/>
                </a:solidFill>
              </a:rPr>
              <a:t>curse </a:t>
            </a:r>
            <a:r>
              <a:rPr lang="en-US" sz="2800" dirty="0"/>
              <a:t>upon you, and I </a:t>
            </a:r>
            <a:r>
              <a:rPr lang="en-US" sz="2800" b="1" dirty="0">
                <a:solidFill>
                  <a:schemeClr val="accent6">
                    <a:lumMod val="60000"/>
                    <a:lumOff val="40000"/>
                  </a:schemeClr>
                </a:solidFill>
              </a:rPr>
              <a:t>will curse </a:t>
            </a:r>
            <a:r>
              <a:rPr lang="en-US" sz="2800" dirty="0"/>
              <a:t>your </a:t>
            </a:r>
            <a:r>
              <a:rPr lang="en-US" sz="2800" b="1" dirty="0">
                <a:solidFill>
                  <a:srgbClr val="66FFFF"/>
                </a:solidFill>
              </a:rPr>
              <a:t>blessings</a:t>
            </a:r>
            <a:r>
              <a:rPr lang="en-US" sz="2800" dirty="0"/>
              <a:t>; and indeed, I </a:t>
            </a:r>
            <a:r>
              <a:rPr lang="en-US" sz="2800" b="1" dirty="0">
                <a:solidFill>
                  <a:schemeClr val="accent6">
                    <a:lumMod val="60000"/>
                    <a:lumOff val="40000"/>
                  </a:schemeClr>
                </a:solidFill>
              </a:rPr>
              <a:t>have </a:t>
            </a:r>
            <a:r>
              <a:rPr lang="en-US" sz="2800" b="1" dirty="0" smtClean="0">
                <a:solidFill>
                  <a:schemeClr val="accent6">
                    <a:lumMod val="60000"/>
                    <a:lumOff val="40000"/>
                  </a:schemeClr>
                </a:solidFill>
              </a:rPr>
              <a:t>cursed </a:t>
            </a:r>
            <a:r>
              <a:rPr lang="en-US" sz="2800" dirty="0"/>
              <a:t>them </a:t>
            </a:r>
            <a:r>
              <a:rPr lang="en-US" sz="2800" i="1" dirty="0"/>
              <a:t>already</a:t>
            </a:r>
            <a:r>
              <a:rPr lang="en-US" sz="2800" dirty="0"/>
              <a:t>, because you are not taking </a:t>
            </a:r>
            <a:r>
              <a:rPr lang="en-US" sz="2800" i="1" dirty="0"/>
              <a:t>it </a:t>
            </a:r>
            <a:r>
              <a:rPr lang="en-US" sz="2800" dirty="0"/>
              <a:t>to heart. (Mal 2:2 NAS)</a:t>
            </a:r>
            <a:endParaRPr lang="en-US" sz="2800" dirty="0" smtClean="0"/>
          </a:p>
          <a:p>
            <a:pPr>
              <a:defRPr/>
            </a:pPr>
            <a:endParaRPr lang="en-US" dirty="0"/>
          </a:p>
        </p:txBody>
      </p:sp>
      <p:sp>
        <p:nvSpPr>
          <p:cNvPr id="4" name="TextBox 3"/>
          <p:cNvSpPr txBox="1"/>
          <p:nvPr/>
        </p:nvSpPr>
        <p:spPr>
          <a:xfrm>
            <a:off x="228600" y="7620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2:2</a:t>
            </a:r>
          </a:p>
        </p:txBody>
      </p:sp>
      <p:sp>
        <p:nvSpPr>
          <p:cNvPr id="6" name="Title 1"/>
          <p:cNvSpPr>
            <a:spLocks noGrp="1"/>
          </p:cNvSpPr>
          <p:nvPr>
            <p:ph type="title"/>
          </p:nvPr>
        </p:nvSpPr>
        <p:spPr>
          <a:xfrm>
            <a:off x="0" y="0"/>
            <a:ext cx="9144000" cy="762000"/>
          </a:xfrm>
        </p:spPr>
        <p:txBody>
          <a:bodyPr/>
          <a:lstStyle/>
          <a:p>
            <a:pPr>
              <a:defRPr/>
            </a:pPr>
            <a:r>
              <a:rPr lang="en-US" sz="4000" dirty="0" smtClean="0"/>
              <a:t>The Corrupted Covenant of Levi</a:t>
            </a:r>
            <a:endParaRPr lang="en-US" sz="4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23963"/>
            <a:ext cx="9144000" cy="5405437"/>
          </a:xfrm>
        </p:spPr>
        <p:txBody>
          <a:bodyPr/>
          <a:lstStyle/>
          <a:p>
            <a:pPr marL="0" indent="0">
              <a:buFont typeface="Wingdings" panose="05000000000000000000" pitchFamily="2" charset="2"/>
              <a:buNone/>
              <a:defRPr/>
            </a:pPr>
            <a:r>
              <a:rPr lang="en-US" dirty="0" smtClean="0">
                <a:solidFill>
                  <a:schemeClr val="accent6">
                    <a:lumMod val="60000"/>
                    <a:lumOff val="40000"/>
                  </a:schemeClr>
                </a:solidFill>
              </a:rPr>
              <a:t>2:3 </a:t>
            </a:r>
            <a:r>
              <a:rPr lang="en-US" dirty="0" smtClean="0"/>
              <a:t>“Rebuke” as a curse here, but as a blessing 	in </a:t>
            </a:r>
            <a:r>
              <a:rPr lang="en-US" dirty="0" smtClean="0">
                <a:solidFill>
                  <a:schemeClr val="accent6">
                    <a:lumMod val="60000"/>
                    <a:lumOff val="40000"/>
                  </a:schemeClr>
                </a:solidFill>
              </a:rPr>
              <a:t>3:11</a:t>
            </a:r>
            <a:r>
              <a:rPr lang="en-US" dirty="0">
                <a:solidFill>
                  <a:schemeClr val="accent6">
                    <a:lumMod val="60000"/>
                    <a:lumOff val="40000"/>
                  </a:schemeClr>
                </a:solidFill>
              </a:rPr>
              <a:t>;</a:t>
            </a:r>
            <a:r>
              <a:rPr lang="en-US" dirty="0" smtClean="0">
                <a:solidFill>
                  <a:schemeClr val="accent6">
                    <a:lumMod val="60000"/>
                    <a:lumOff val="40000"/>
                  </a:schemeClr>
                </a:solidFill>
              </a:rPr>
              <a:t> </a:t>
            </a:r>
            <a:r>
              <a:rPr lang="en-US" dirty="0" smtClean="0"/>
              <a:t>dung rendered the priests unclean 	and unfit for the Lord’s SERVICE</a:t>
            </a:r>
            <a:endParaRPr lang="en-US" dirty="0" smtClean="0">
              <a:solidFill>
                <a:schemeClr val="accent6">
                  <a:lumMod val="60000"/>
                  <a:lumOff val="40000"/>
                </a:schemeClr>
              </a:solidFill>
            </a:endParaRPr>
          </a:p>
          <a:p>
            <a:pPr marL="0" indent="0">
              <a:buFont typeface="Wingdings" panose="05000000000000000000" pitchFamily="2" charset="2"/>
              <a:buNone/>
              <a:defRPr/>
            </a:pPr>
            <a:r>
              <a:rPr lang="en-US" dirty="0" smtClean="0">
                <a:solidFill>
                  <a:schemeClr val="accent6">
                    <a:lumMod val="60000"/>
                    <a:lumOff val="40000"/>
                  </a:schemeClr>
                </a:solidFill>
              </a:rPr>
              <a:t>2:4 </a:t>
            </a:r>
            <a:r>
              <a:rPr lang="en-US" dirty="0" smtClean="0"/>
              <a:t>Covenant with Levi Numb. 3:41,45; to understand Malachi, we must see that the Levitical priests had violated their covenant obligations!</a:t>
            </a:r>
            <a:endParaRPr lang="en-US" dirty="0" smtClean="0">
              <a:solidFill>
                <a:schemeClr val="accent6">
                  <a:lumMod val="60000"/>
                  <a:lumOff val="40000"/>
                </a:schemeClr>
              </a:solidFill>
            </a:endParaRPr>
          </a:p>
          <a:p>
            <a:pPr marL="0" indent="0">
              <a:buFont typeface="Wingdings" panose="05000000000000000000" pitchFamily="2" charset="2"/>
              <a:buNone/>
              <a:defRPr/>
            </a:pPr>
            <a:r>
              <a:rPr lang="en-US" dirty="0" smtClean="0">
                <a:solidFill>
                  <a:schemeClr val="accent6">
                    <a:lumMod val="60000"/>
                    <a:lumOff val="40000"/>
                  </a:schemeClr>
                </a:solidFill>
              </a:rPr>
              <a:t>2:5 </a:t>
            </a:r>
            <a:r>
              <a:rPr lang="en-US" dirty="0" smtClean="0"/>
              <a:t>the Levites once feared the Lord and stood in awe of His name, enjoying life and peace, </a:t>
            </a:r>
            <a:r>
              <a:rPr lang="en-US" i="1" dirty="0" err="1" smtClean="0"/>
              <a:t>chayyim</a:t>
            </a:r>
            <a:r>
              <a:rPr lang="en-US" i="1" dirty="0" smtClean="0"/>
              <a:t> and shalom</a:t>
            </a:r>
            <a:r>
              <a:rPr lang="en-US" dirty="0" smtClean="0"/>
              <a:t>.</a:t>
            </a:r>
          </a:p>
        </p:txBody>
      </p:sp>
      <p:sp>
        <p:nvSpPr>
          <p:cNvPr id="4" name="TextBox 3"/>
          <p:cNvSpPr txBox="1"/>
          <p:nvPr/>
        </p:nvSpPr>
        <p:spPr>
          <a:xfrm>
            <a:off x="228600" y="7620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2:3-5</a:t>
            </a:r>
          </a:p>
        </p:txBody>
      </p:sp>
      <p:sp>
        <p:nvSpPr>
          <p:cNvPr id="6" name="Title 1"/>
          <p:cNvSpPr>
            <a:spLocks noGrp="1"/>
          </p:cNvSpPr>
          <p:nvPr>
            <p:ph type="title"/>
          </p:nvPr>
        </p:nvSpPr>
        <p:spPr>
          <a:xfrm>
            <a:off x="0" y="0"/>
            <a:ext cx="9144000" cy="762000"/>
          </a:xfrm>
        </p:spPr>
        <p:txBody>
          <a:bodyPr/>
          <a:lstStyle/>
          <a:p>
            <a:pPr>
              <a:defRPr/>
            </a:pPr>
            <a:r>
              <a:rPr lang="en-US" sz="4000" dirty="0" smtClean="0"/>
              <a:t>The Corrupted Covenant of Levi</a:t>
            </a:r>
            <a:endParaRPr lang="en-US" sz="40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23963"/>
            <a:ext cx="9144000" cy="5405437"/>
          </a:xfrm>
        </p:spPr>
        <p:txBody>
          <a:bodyPr/>
          <a:lstStyle/>
          <a:p>
            <a:pPr marL="0" indent="0">
              <a:buFont typeface="Wingdings" panose="05000000000000000000" pitchFamily="2" charset="2"/>
              <a:buNone/>
              <a:defRPr/>
            </a:pPr>
            <a:r>
              <a:rPr lang="en-US" dirty="0" smtClean="0">
                <a:solidFill>
                  <a:schemeClr val="accent6">
                    <a:lumMod val="60000"/>
                    <a:lumOff val="40000"/>
                  </a:schemeClr>
                </a:solidFill>
              </a:rPr>
              <a:t>2:6</a:t>
            </a:r>
            <a:r>
              <a:rPr lang="en-US" dirty="0" smtClean="0"/>
              <a:t> the Levites were known for instruction of truth (</a:t>
            </a:r>
            <a:r>
              <a:rPr lang="en-US" i="1" dirty="0" err="1" smtClean="0">
                <a:solidFill>
                  <a:schemeClr val="accent6">
                    <a:lumMod val="60000"/>
                    <a:lumOff val="40000"/>
                  </a:schemeClr>
                </a:solidFill>
              </a:rPr>
              <a:t>torah</a:t>
            </a:r>
            <a:r>
              <a:rPr lang="en-US" i="1" dirty="0" smtClean="0">
                <a:solidFill>
                  <a:schemeClr val="accent6">
                    <a:lumMod val="60000"/>
                    <a:lumOff val="40000"/>
                  </a:schemeClr>
                </a:solidFill>
              </a:rPr>
              <a:t> ‘</a:t>
            </a:r>
            <a:r>
              <a:rPr lang="en-US" i="1" dirty="0" err="1" smtClean="0">
                <a:solidFill>
                  <a:schemeClr val="accent6">
                    <a:lumMod val="60000"/>
                    <a:lumOff val="40000"/>
                  </a:schemeClr>
                </a:solidFill>
              </a:rPr>
              <a:t>emeth</a:t>
            </a:r>
            <a:r>
              <a:rPr lang="en-US" dirty="0" smtClean="0"/>
              <a:t>) with no wrong/injustice found in his speech. The priests had walked with the Lord in peace and uprightness, turning many from iniquity. SERVICE to God through The ministry of reconciliation (2 Cor. 5:19)</a:t>
            </a:r>
            <a:endParaRPr lang="en-US" dirty="0" smtClean="0">
              <a:solidFill>
                <a:schemeClr val="accent6">
                  <a:lumMod val="60000"/>
                  <a:lumOff val="40000"/>
                </a:schemeClr>
              </a:solidFill>
            </a:endParaRPr>
          </a:p>
          <a:p>
            <a:pPr marL="0" indent="0">
              <a:buFont typeface="Wingdings" panose="05000000000000000000" pitchFamily="2" charset="2"/>
              <a:buNone/>
              <a:defRPr/>
            </a:pPr>
            <a:r>
              <a:rPr lang="en-US" dirty="0" smtClean="0">
                <a:solidFill>
                  <a:schemeClr val="accent6">
                    <a:lumMod val="60000"/>
                    <a:lumOff val="40000"/>
                  </a:schemeClr>
                </a:solidFill>
              </a:rPr>
              <a:t>2:7 </a:t>
            </a:r>
            <a:r>
              <a:rPr lang="en-US" dirty="0" smtClean="0"/>
              <a:t>Priestly role is to guard knowledge, Torah should be sought from his mouth, because “the messenger (</a:t>
            </a:r>
            <a:r>
              <a:rPr lang="he-IL" dirty="0" smtClean="0"/>
              <a:t>מַלְאַךְ</a:t>
            </a:r>
            <a:r>
              <a:rPr lang="en-US" dirty="0" smtClean="0"/>
              <a:t>  </a:t>
            </a:r>
            <a:r>
              <a:rPr lang="en-US" i="1" dirty="0" err="1" smtClean="0">
                <a:solidFill>
                  <a:schemeClr val="accent6">
                    <a:lumMod val="60000"/>
                    <a:lumOff val="40000"/>
                  </a:schemeClr>
                </a:solidFill>
              </a:rPr>
              <a:t>mal’ak</a:t>
            </a:r>
            <a:r>
              <a:rPr lang="en-US" dirty="0" smtClean="0"/>
              <a:t>) of the Lord of Hosts is he. </a:t>
            </a:r>
            <a:r>
              <a:rPr lang="en-US" dirty="0" smtClean="0">
                <a:solidFill>
                  <a:srgbClr val="66FFFF"/>
                </a:solidFill>
              </a:rPr>
              <a:t>Malachi, the prophet had to be God’s messenger because the priests had ceased to be.</a:t>
            </a:r>
          </a:p>
        </p:txBody>
      </p:sp>
      <p:sp>
        <p:nvSpPr>
          <p:cNvPr id="4" name="TextBox 3"/>
          <p:cNvSpPr txBox="1"/>
          <p:nvPr/>
        </p:nvSpPr>
        <p:spPr>
          <a:xfrm>
            <a:off x="228600" y="7620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2:6-7</a:t>
            </a:r>
          </a:p>
        </p:txBody>
      </p:sp>
      <p:sp>
        <p:nvSpPr>
          <p:cNvPr id="6" name="Title 1"/>
          <p:cNvSpPr>
            <a:spLocks noGrp="1"/>
          </p:cNvSpPr>
          <p:nvPr>
            <p:ph type="title"/>
          </p:nvPr>
        </p:nvSpPr>
        <p:spPr>
          <a:xfrm>
            <a:off x="0" y="0"/>
            <a:ext cx="9144000" cy="762000"/>
          </a:xfrm>
        </p:spPr>
        <p:txBody>
          <a:bodyPr/>
          <a:lstStyle/>
          <a:p>
            <a:pPr>
              <a:defRPr/>
            </a:pPr>
            <a:r>
              <a:rPr lang="en-US" sz="4000" dirty="0" smtClean="0"/>
              <a:t>The Corrupted Covenant of Levi</a:t>
            </a:r>
            <a:endParaRPr lang="en-US" sz="40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405438"/>
          </a:xfrm>
        </p:spPr>
        <p:txBody>
          <a:bodyPr/>
          <a:lstStyle/>
          <a:p>
            <a:pPr marL="0" indent="0">
              <a:buFont typeface="Wingdings" panose="05000000000000000000" pitchFamily="2" charset="2"/>
              <a:buNone/>
              <a:defRPr/>
            </a:pPr>
            <a:r>
              <a:rPr lang="en-US" dirty="0" smtClean="0">
                <a:solidFill>
                  <a:schemeClr val="accent6">
                    <a:lumMod val="60000"/>
                    <a:lumOff val="40000"/>
                  </a:schemeClr>
                </a:solidFill>
              </a:rPr>
              <a:t>2:8 </a:t>
            </a:r>
            <a:r>
              <a:rPr lang="en-US" dirty="0" smtClean="0"/>
              <a:t>The priests’ instruction (</a:t>
            </a:r>
            <a:r>
              <a:rPr lang="en-US" i="1" dirty="0" err="1" smtClean="0"/>
              <a:t>torah</a:t>
            </a:r>
            <a:r>
              <a:rPr lang="en-US" dirty="0" smtClean="0"/>
              <a:t>) caused many to fall because they themselves had turned aside from the way. In so doing, they completely corrupted the covenant of Levi. </a:t>
            </a:r>
            <a:endParaRPr lang="en-US" dirty="0" smtClean="0">
              <a:solidFill>
                <a:schemeClr val="accent6">
                  <a:lumMod val="60000"/>
                  <a:lumOff val="40000"/>
                </a:schemeClr>
              </a:solidFill>
            </a:endParaRPr>
          </a:p>
          <a:p>
            <a:pPr marL="0" indent="0">
              <a:buFont typeface="Wingdings" panose="05000000000000000000" pitchFamily="2" charset="2"/>
              <a:buNone/>
              <a:defRPr/>
            </a:pPr>
            <a:r>
              <a:rPr lang="en-US" dirty="0" smtClean="0">
                <a:solidFill>
                  <a:schemeClr val="accent6">
                    <a:lumMod val="60000"/>
                    <a:lumOff val="40000"/>
                  </a:schemeClr>
                </a:solidFill>
              </a:rPr>
              <a:t>2:9 </a:t>
            </a:r>
            <a:r>
              <a:rPr lang="en-US" dirty="0" smtClean="0"/>
              <a:t>the concept of retributive justice is enforced by the Lord against the corrupt priests. They despised the Lord’s name (1:6), the Lord’s table (1:7), and the food of the Lord’s table (1:12), so He makes them despised by the people.</a:t>
            </a:r>
          </a:p>
          <a:p>
            <a:pPr marL="0" indent="0">
              <a:buFont typeface="Wingdings" panose="05000000000000000000" pitchFamily="2" charset="2"/>
              <a:buNone/>
              <a:defRPr/>
            </a:pPr>
            <a:r>
              <a:rPr lang="en-US" dirty="0" smtClean="0"/>
              <a:t>Show partiality (2:9b) literally “lifting up faces” in the sense of “false faces” or being “two-faced”</a:t>
            </a:r>
            <a:endParaRPr lang="en-US" dirty="0"/>
          </a:p>
        </p:txBody>
      </p:sp>
      <p:sp>
        <p:nvSpPr>
          <p:cNvPr id="4" name="TextBox 3"/>
          <p:cNvSpPr txBox="1"/>
          <p:nvPr/>
        </p:nvSpPr>
        <p:spPr>
          <a:xfrm>
            <a:off x="228600" y="6858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2:8-9</a:t>
            </a:r>
          </a:p>
        </p:txBody>
      </p:sp>
      <p:sp>
        <p:nvSpPr>
          <p:cNvPr id="6" name="Title 1"/>
          <p:cNvSpPr>
            <a:spLocks noGrp="1"/>
          </p:cNvSpPr>
          <p:nvPr>
            <p:ph type="title"/>
          </p:nvPr>
        </p:nvSpPr>
        <p:spPr>
          <a:xfrm>
            <a:off x="0" y="0"/>
            <a:ext cx="9144000" cy="762000"/>
          </a:xfrm>
        </p:spPr>
        <p:txBody>
          <a:bodyPr/>
          <a:lstStyle/>
          <a:p>
            <a:pPr>
              <a:defRPr/>
            </a:pPr>
            <a:r>
              <a:rPr lang="en-US" sz="4000" dirty="0" smtClean="0"/>
              <a:t>The Corrupted Covenant of Levi</a:t>
            </a:r>
            <a:endParaRPr lang="en-US" sz="40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2788"/>
          </a:xfrm>
        </p:spPr>
        <p:txBody>
          <a:bodyPr/>
          <a:lstStyle/>
          <a:p>
            <a:pPr>
              <a:defRPr/>
            </a:pPr>
            <a:r>
              <a:rPr lang="en-US" dirty="0" smtClean="0"/>
              <a:t>Faithlessness</a:t>
            </a:r>
            <a:endParaRPr lang="en-US" dirty="0"/>
          </a:p>
        </p:txBody>
      </p:sp>
      <p:sp>
        <p:nvSpPr>
          <p:cNvPr id="3" name="Content Placeholder 2"/>
          <p:cNvSpPr>
            <a:spLocks noGrp="1"/>
          </p:cNvSpPr>
          <p:nvPr>
            <p:ph idx="1"/>
          </p:nvPr>
        </p:nvSpPr>
        <p:spPr>
          <a:xfrm>
            <a:off x="228600" y="1223963"/>
            <a:ext cx="8763000" cy="5481637"/>
          </a:xfrm>
        </p:spPr>
        <p:txBody>
          <a:bodyPr/>
          <a:lstStyle/>
          <a:p>
            <a:pPr>
              <a:defRPr/>
            </a:pPr>
            <a:r>
              <a:rPr lang="en-US" sz="2800" dirty="0" smtClean="0">
                <a:effectLst/>
              </a:rPr>
              <a:t>This section reveals the vicious cycle of depravity that begins when people reject God’s way and decide to do things their way. This cycle begins with doubting God’s love. Because they had not made a full commitment to the Lord, His laws governing marriage were not wholly followed.</a:t>
            </a:r>
            <a:r>
              <a:rPr lang="en-US" dirty="0" smtClean="0">
                <a:effectLst/>
              </a:rPr>
              <a:t> </a:t>
            </a:r>
          </a:p>
          <a:p>
            <a:pPr marL="0" indent="0">
              <a:buFont typeface="Wingdings" panose="05000000000000000000" pitchFamily="2" charset="2"/>
              <a:buNone/>
              <a:defRPr/>
            </a:pPr>
            <a:endParaRPr lang="en-US" dirty="0" smtClean="0">
              <a:effectLst/>
            </a:endParaRPr>
          </a:p>
          <a:p>
            <a:pPr>
              <a:defRPr/>
            </a:pPr>
            <a:r>
              <a:rPr lang="en-US" sz="2800" dirty="0" smtClean="0">
                <a:effectLst/>
              </a:rPr>
              <a:t>The result was divorce &amp; mixed marriages between Yahweh’s people and women who served false gods. These practices resulted in diluted worship and an ever increasing secularism marked by </a:t>
            </a:r>
            <a:r>
              <a:rPr lang="en-US" sz="2800" b="1" dirty="0" smtClean="0">
                <a:solidFill>
                  <a:schemeClr val="accent6">
                    <a:lumMod val="60000"/>
                    <a:lumOff val="40000"/>
                  </a:schemeClr>
                </a:solidFill>
                <a:effectLst/>
              </a:rPr>
              <a:t>complacency</a:t>
            </a:r>
            <a:r>
              <a:rPr lang="en-US" sz="2800" dirty="0" smtClean="0">
                <a:effectLst/>
              </a:rPr>
              <a:t>. </a:t>
            </a:r>
            <a:endParaRPr lang="en-US" sz="2800" dirty="0">
              <a:effectLst/>
            </a:endParaRPr>
          </a:p>
        </p:txBody>
      </p:sp>
      <p:sp>
        <p:nvSpPr>
          <p:cNvPr id="4" name="TextBox 3"/>
          <p:cNvSpPr txBox="1"/>
          <p:nvPr/>
        </p:nvSpPr>
        <p:spPr>
          <a:xfrm>
            <a:off x="228600" y="7620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2:10-16</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2788"/>
          </a:xfrm>
        </p:spPr>
        <p:txBody>
          <a:bodyPr/>
          <a:lstStyle/>
          <a:p>
            <a:pPr>
              <a:defRPr/>
            </a:pPr>
            <a:r>
              <a:rPr lang="en-US" dirty="0" smtClean="0"/>
              <a:t>Faithlessness</a:t>
            </a:r>
            <a:endParaRPr lang="en-US" dirty="0"/>
          </a:p>
        </p:txBody>
      </p:sp>
      <p:sp>
        <p:nvSpPr>
          <p:cNvPr id="3" name="Content Placeholder 2"/>
          <p:cNvSpPr>
            <a:spLocks noGrp="1"/>
          </p:cNvSpPr>
          <p:nvPr>
            <p:ph idx="1"/>
          </p:nvPr>
        </p:nvSpPr>
        <p:spPr>
          <a:xfrm>
            <a:off x="228600" y="1295400"/>
            <a:ext cx="8763000" cy="5410200"/>
          </a:xfrm>
        </p:spPr>
        <p:txBody>
          <a:bodyPr/>
          <a:lstStyle/>
          <a:p>
            <a:pPr marL="0" indent="0">
              <a:buFont typeface="Wingdings" panose="05000000000000000000" pitchFamily="2" charset="2"/>
              <a:buNone/>
              <a:defRPr/>
            </a:pPr>
            <a:r>
              <a:rPr lang="en-US" sz="2800" dirty="0" smtClean="0">
                <a:effectLst/>
              </a:rPr>
              <a:t>See the handout, Section III (p. 4) for the five forms of faithlessness Israel committed</a:t>
            </a:r>
          </a:p>
          <a:p>
            <a:pPr marL="0" indent="0">
              <a:buFont typeface="Wingdings" panose="05000000000000000000" pitchFamily="2" charset="2"/>
              <a:buNone/>
              <a:defRPr/>
            </a:pPr>
            <a:r>
              <a:rPr lang="en-US" dirty="0" smtClean="0">
                <a:solidFill>
                  <a:schemeClr val="accent6">
                    <a:lumMod val="60000"/>
                    <a:lumOff val="40000"/>
                  </a:schemeClr>
                </a:solidFill>
                <a:effectLst/>
              </a:rPr>
              <a:t>Faithless =  </a:t>
            </a:r>
            <a:r>
              <a:rPr lang="he-IL" dirty="0"/>
              <a:t>בּגד</a:t>
            </a:r>
            <a:r>
              <a:rPr lang="en-US" dirty="0" smtClean="0">
                <a:solidFill>
                  <a:schemeClr val="accent6">
                    <a:lumMod val="60000"/>
                    <a:lumOff val="40000"/>
                  </a:schemeClr>
                </a:solidFill>
                <a:effectLst/>
              </a:rPr>
              <a:t> = </a:t>
            </a:r>
            <a:r>
              <a:rPr lang="en-US" i="1" dirty="0" err="1" smtClean="0">
                <a:solidFill>
                  <a:schemeClr val="accent6">
                    <a:lumMod val="60000"/>
                    <a:lumOff val="40000"/>
                  </a:schemeClr>
                </a:solidFill>
                <a:effectLst/>
              </a:rPr>
              <a:t>bagad</a:t>
            </a:r>
            <a:r>
              <a:rPr lang="en-US" i="1" dirty="0" smtClean="0">
                <a:solidFill>
                  <a:schemeClr val="accent6">
                    <a:lumMod val="60000"/>
                    <a:lumOff val="40000"/>
                  </a:schemeClr>
                </a:solidFill>
                <a:effectLst/>
              </a:rPr>
              <a:t> </a:t>
            </a:r>
            <a:r>
              <a:rPr lang="en-US" dirty="0" smtClean="0">
                <a:solidFill>
                  <a:schemeClr val="accent6">
                    <a:lumMod val="60000"/>
                    <a:lumOff val="40000"/>
                  </a:schemeClr>
                </a:solidFill>
                <a:effectLst/>
              </a:rPr>
              <a:t>= </a:t>
            </a:r>
            <a:r>
              <a:rPr lang="en-US" dirty="0" smtClean="0">
                <a:effectLst/>
              </a:rPr>
              <a:t>used 5x in 2:10-16, showing an emphasis and thus key aspect of the problem resulting in Malachi’s 6 issues</a:t>
            </a:r>
          </a:p>
          <a:p>
            <a:pPr marL="0" indent="0">
              <a:buFont typeface="Wingdings" panose="05000000000000000000" pitchFamily="2" charset="2"/>
              <a:buNone/>
              <a:defRPr/>
            </a:pPr>
            <a:r>
              <a:rPr lang="en-US" dirty="0" smtClean="0">
                <a:solidFill>
                  <a:schemeClr val="accent6">
                    <a:lumMod val="60000"/>
                    <a:lumOff val="40000"/>
                  </a:schemeClr>
                </a:solidFill>
                <a:effectLst/>
              </a:rPr>
              <a:t>Note</a:t>
            </a:r>
            <a:r>
              <a:rPr lang="en-US" dirty="0" smtClean="0">
                <a:effectLst/>
              </a:rPr>
              <a:t>: in 2:11 the nation Judah has been faithless, necessitating God sending a prophet</a:t>
            </a:r>
            <a:endParaRPr lang="en-US" dirty="0">
              <a:effectLst/>
            </a:endParaRPr>
          </a:p>
          <a:p>
            <a:pPr marL="0" indent="0">
              <a:buFont typeface="Wingdings" panose="05000000000000000000" pitchFamily="2" charset="2"/>
              <a:buNone/>
              <a:defRPr/>
            </a:pPr>
            <a:r>
              <a:rPr lang="en-US" dirty="0" smtClean="0">
                <a:effectLst/>
              </a:rPr>
              <a:t>Admonition to Guard Faithfulness </a:t>
            </a:r>
          </a:p>
          <a:p>
            <a:pPr marL="0" indent="0">
              <a:buFont typeface="Wingdings" panose="05000000000000000000" pitchFamily="2" charset="2"/>
              <a:buNone/>
              <a:defRPr/>
            </a:pPr>
            <a:r>
              <a:rPr lang="en-US" dirty="0" smtClean="0"/>
              <a:t>“So </a:t>
            </a:r>
            <a:r>
              <a:rPr lang="en-US" dirty="0"/>
              <a:t>guard </a:t>
            </a:r>
            <a:r>
              <a:rPr lang="en-US" dirty="0" smtClean="0"/>
              <a:t>yourselves</a:t>
            </a:r>
            <a:r>
              <a:rPr lang="en-US" baseline="30000" dirty="0" smtClean="0"/>
              <a:t> </a:t>
            </a:r>
            <a:r>
              <a:rPr lang="en-US" dirty="0"/>
              <a:t>in your spirit, and let none of you be </a:t>
            </a:r>
            <a:r>
              <a:rPr lang="en-US" dirty="0" smtClean="0"/>
              <a:t>faithless” (</a:t>
            </a:r>
            <a:r>
              <a:rPr lang="en-US" dirty="0" smtClean="0">
                <a:solidFill>
                  <a:schemeClr val="accent6">
                    <a:lumMod val="60000"/>
                    <a:lumOff val="40000"/>
                  </a:schemeClr>
                </a:solidFill>
                <a:effectLst/>
              </a:rPr>
              <a:t>2:15b &amp; 2:16b; </a:t>
            </a:r>
            <a:r>
              <a:rPr lang="en-US" dirty="0" smtClean="0"/>
              <a:t>ESV</a:t>
            </a:r>
            <a:r>
              <a:rPr lang="en-US" dirty="0"/>
              <a:t>)</a:t>
            </a:r>
            <a:endParaRPr lang="en-US" dirty="0">
              <a:solidFill>
                <a:schemeClr val="accent6">
                  <a:lumMod val="60000"/>
                  <a:lumOff val="40000"/>
                </a:schemeClr>
              </a:solidFill>
              <a:effectLst/>
            </a:endParaRPr>
          </a:p>
        </p:txBody>
      </p:sp>
      <p:sp>
        <p:nvSpPr>
          <p:cNvPr id="4" name="TextBox 3"/>
          <p:cNvSpPr txBox="1"/>
          <p:nvPr/>
        </p:nvSpPr>
        <p:spPr>
          <a:xfrm>
            <a:off x="228600" y="7620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2:10-16</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410200"/>
          </a:xfrm>
        </p:spPr>
        <p:txBody>
          <a:bodyPr/>
          <a:lstStyle/>
          <a:p>
            <a:pPr>
              <a:defRPr/>
            </a:pPr>
            <a:r>
              <a:rPr lang="en-US" dirty="0" smtClean="0"/>
              <a:t>Justice (n) = </a:t>
            </a:r>
            <a:r>
              <a:rPr lang="he-IL" dirty="0">
                <a:solidFill>
                  <a:schemeClr val="accent6">
                    <a:lumMod val="60000"/>
                    <a:lumOff val="40000"/>
                  </a:schemeClr>
                </a:solidFill>
              </a:rPr>
              <a:t>מִשְׁפָּט </a:t>
            </a:r>
            <a:r>
              <a:rPr lang="he-IL" dirty="0" smtClean="0">
                <a:solidFill>
                  <a:schemeClr val="accent2">
                    <a:lumMod val="40000"/>
                    <a:lumOff val="60000"/>
                  </a:schemeClr>
                </a:solidFill>
              </a:rPr>
              <a:t> </a:t>
            </a:r>
            <a:r>
              <a:rPr lang="en-US" dirty="0" smtClean="0">
                <a:solidFill>
                  <a:schemeClr val="accent2">
                    <a:lumMod val="40000"/>
                    <a:lumOff val="60000"/>
                  </a:schemeClr>
                </a:solidFill>
              </a:rPr>
              <a:t> </a:t>
            </a:r>
            <a:r>
              <a:rPr lang="en-US" dirty="0" smtClean="0"/>
              <a:t>- </a:t>
            </a:r>
            <a:r>
              <a:rPr lang="en-US" i="1" dirty="0" err="1" smtClean="0"/>
              <a:t>mishpat</a:t>
            </a:r>
            <a:r>
              <a:rPr lang="en-US" dirty="0" smtClean="0"/>
              <a:t>  the equitable treatment of all people according to a prescribed standard, in this case God’s Torah or Instruction</a:t>
            </a:r>
          </a:p>
          <a:p>
            <a:pPr>
              <a:defRPr/>
            </a:pPr>
            <a:r>
              <a:rPr lang="en-US" dirty="0" smtClean="0"/>
              <a:t>Justice is expected of all God’s people</a:t>
            </a:r>
          </a:p>
          <a:p>
            <a:pPr>
              <a:defRPr/>
            </a:pPr>
            <a:r>
              <a:rPr lang="en-US" dirty="0" smtClean="0"/>
              <a:t>God will establish justice in the earth</a:t>
            </a:r>
          </a:p>
          <a:p>
            <a:pPr>
              <a:defRPr/>
            </a:pPr>
            <a:r>
              <a:rPr lang="en-US" dirty="0" smtClean="0"/>
              <a:t>To work for justice is to serve God and vice versa</a:t>
            </a:r>
          </a:p>
          <a:p>
            <a:pPr>
              <a:defRPr/>
            </a:pPr>
            <a:r>
              <a:rPr lang="en-US" dirty="0" smtClean="0"/>
              <a:t>See handout, Section IV (p. 5) last 2 paragraphs</a:t>
            </a:r>
          </a:p>
        </p:txBody>
      </p:sp>
      <p:sp>
        <p:nvSpPr>
          <p:cNvPr id="4" name="TextBox 3"/>
          <p:cNvSpPr txBox="1"/>
          <p:nvPr/>
        </p:nvSpPr>
        <p:spPr>
          <a:xfrm>
            <a:off x="228600" y="7620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2:17</a:t>
            </a:r>
          </a:p>
        </p:txBody>
      </p:sp>
      <p:sp>
        <p:nvSpPr>
          <p:cNvPr id="6" name="Title 1"/>
          <p:cNvSpPr>
            <a:spLocks noGrp="1"/>
          </p:cNvSpPr>
          <p:nvPr>
            <p:ph type="title"/>
          </p:nvPr>
        </p:nvSpPr>
        <p:spPr>
          <a:xfrm>
            <a:off x="0" y="0"/>
            <a:ext cx="9144000" cy="712788"/>
          </a:xfrm>
        </p:spPr>
        <p:txBody>
          <a:bodyPr/>
          <a:lstStyle/>
          <a:p>
            <a:pPr>
              <a:defRPr/>
            </a:pPr>
            <a:r>
              <a:rPr lang="en-US" dirty="0" smtClean="0"/>
              <a:t>The Importance of Justice</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2788"/>
          </a:xfrm>
        </p:spPr>
        <p:txBody>
          <a:bodyPr/>
          <a:lstStyle/>
          <a:p>
            <a:pPr>
              <a:defRPr/>
            </a:pPr>
            <a:r>
              <a:rPr lang="en-US" dirty="0" smtClean="0"/>
              <a:t>The Importance of Justice</a:t>
            </a:r>
            <a:endParaRPr lang="en-US" dirty="0"/>
          </a:p>
        </p:txBody>
      </p:sp>
      <p:sp>
        <p:nvSpPr>
          <p:cNvPr id="3" name="Content Placeholder 2"/>
          <p:cNvSpPr>
            <a:spLocks noGrp="1"/>
          </p:cNvSpPr>
          <p:nvPr>
            <p:ph idx="1"/>
          </p:nvPr>
        </p:nvSpPr>
        <p:spPr>
          <a:xfrm>
            <a:off x="228600" y="1295400"/>
            <a:ext cx="8763000" cy="5410200"/>
          </a:xfrm>
        </p:spPr>
        <p:txBody>
          <a:bodyPr/>
          <a:lstStyle/>
          <a:p>
            <a:pPr>
              <a:defRPr/>
            </a:pPr>
            <a:r>
              <a:rPr lang="en-US" dirty="0" smtClean="0">
                <a:effectLst/>
              </a:rPr>
              <a:t>In this segment of Malachi’s message, God admits to being wearied by His people’s words (2:17). When they ask how, He responded by saying, “When you say, ‘Everyone who does evil is good in the Lord’s sight, and He is pleased with them’.” They also wearied Him by asking, “Where is the God of justice?” </a:t>
            </a:r>
          </a:p>
          <a:p>
            <a:pPr marL="0" indent="0">
              <a:buFont typeface="Wingdings" panose="05000000000000000000" pitchFamily="2" charset="2"/>
              <a:buNone/>
              <a:defRPr/>
            </a:pPr>
            <a:endParaRPr lang="en-US" dirty="0">
              <a:solidFill>
                <a:schemeClr val="accent6">
                  <a:lumMod val="60000"/>
                  <a:lumOff val="40000"/>
                </a:schemeClr>
              </a:solidFill>
              <a:effectLst/>
            </a:endParaRPr>
          </a:p>
        </p:txBody>
      </p:sp>
      <p:sp>
        <p:nvSpPr>
          <p:cNvPr id="4" name="TextBox 3"/>
          <p:cNvSpPr txBox="1"/>
          <p:nvPr/>
        </p:nvSpPr>
        <p:spPr>
          <a:xfrm>
            <a:off x="228600" y="7620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2:17-3:6</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763000" cy="5410200"/>
          </a:xfrm>
        </p:spPr>
        <p:txBody>
          <a:bodyPr/>
          <a:lstStyle/>
          <a:p>
            <a:pPr>
              <a:defRPr/>
            </a:pPr>
            <a:r>
              <a:rPr lang="en-US" dirty="0" smtClean="0">
                <a:effectLst/>
              </a:rPr>
              <a:t>The people were committing one of two different sins. </a:t>
            </a:r>
          </a:p>
          <a:p>
            <a:pPr marL="0" indent="0">
              <a:buFont typeface="Wingdings" panose="05000000000000000000" pitchFamily="2" charset="2"/>
              <a:buNone/>
              <a:defRPr/>
            </a:pPr>
            <a:r>
              <a:rPr lang="en-US" dirty="0" smtClean="0">
                <a:effectLst/>
              </a:rPr>
              <a:t>1. Either they were accusing God of approving of the evildoers by saying, “The one doing evil is good in the eyes of the Lord.”</a:t>
            </a:r>
          </a:p>
          <a:p>
            <a:pPr marL="0" indent="0">
              <a:buFont typeface="Wingdings" panose="05000000000000000000" pitchFamily="2" charset="2"/>
              <a:buNone/>
              <a:defRPr/>
            </a:pPr>
            <a:r>
              <a:rPr lang="en-US" dirty="0" smtClean="0">
                <a:effectLst/>
              </a:rPr>
              <a:t>2. Or they were accusing God of being absent from the judge’s bench altogether by asking “Where is the God of Justice?” </a:t>
            </a:r>
          </a:p>
          <a:p>
            <a:pPr marL="0" indent="0">
              <a:buFont typeface="Wingdings" panose="05000000000000000000" pitchFamily="2" charset="2"/>
              <a:buNone/>
              <a:defRPr/>
            </a:pPr>
            <a:endParaRPr lang="en-US" dirty="0">
              <a:solidFill>
                <a:schemeClr val="accent6">
                  <a:lumMod val="60000"/>
                  <a:lumOff val="40000"/>
                </a:schemeClr>
              </a:solidFill>
              <a:effectLst/>
            </a:endParaRPr>
          </a:p>
        </p:txBody>
      </p:sp>
      <p:sp>
        <p:nvSpPr>
          <p:cNvPr id="4" name="TextBox 3"/>
          <p:cNvSpPr txBox="1"/>
          <p:nvPr/>
        </p:nvSpPr>
        <p:spPr>
          <a:xfrm>
            <a:off x="228600" y="7620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2:17-3:6</a:t>
            </a:r>
          </a:p>
        </p:txBody>
      </p:sp>
      <p:sp>
        <p:nvSpPr>
          <p:cNvPr id="6" name="Title 1"/>
          <p:cNvSpPr>
            <a:spLocks noGrp="1"/>
          </p:cNvSpPr>
          <p:nvPr>
            <p:ph type="title"/>
          </p:nvPr>
        </p:nvSpPr>
        <p:spPr>
          <a:xfrm>
            <a:off x="0" y="0"/>
            <a:ext cx="9144000" cy="712788"/>
          </a:xfrm>
        </p:spPr>
        <p:txBody>
          <a:bodyPr/>
          <a:lstStyle/>
          <a:p>
            <a:pPr>
              <a:defRPr/>
            </a:pPr>
            <a:r>
              <a:rPr lang="en-US" dirty="0" smtClean="0"/>
              <a:t>The Importance of Justice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6">
                    <a:lumMod val="60000"/>
                    <a:lumOff val="40000"/>
                  </a:schemeClr>
                </a:solidFill>
              </a:rPr>
              <a:t>A Quick Notice</a:t>
            </a:r>
            <a:endParaRPr lang="en-US" dirty="0">
              <a:solidFill>
                <a:schemeClr val="accent6">
                  <a:lumMod val="60000"/>
                  <a:lumOff val="40000"/>
                </a:schemeClr>
              </a:solidFill>
            </a:endParaRPr>
          </a:p>
        </p:txBody>
      </p:sp>
      <p:sp>
        <p:nvSpPr>
          <p:cNvPr id="3" name="Content Placeholder 2"/>
          <p:cNvSpPr>
            <a:spLocks noGrp="1"/>
          </p:cNvSpPr>
          <p:nvPr>
            <p:ph idx="1"/>
          </p:nvPr>
        </p:nvSpPr>
        <p:spPr/>
        <p:txBody>
          <a:bodyPr/>
          <a:lstStyle/>
          <a:p>
            <a:pPr>
              <a:defRPr/>
            </a:pPr>
            <a:r>
              <a:rPr lang="en-US" dirty="0" smtClean="0"/>
              <a:t>In Hebrew Malachi has three chapters while in English the book has four chapters</a:t>
            </a:r>
          </a:p>
          <a:p>
            <a:pPr>
              <a:defRPr/>
            </a:pPr>
            <a:r>
              <a:rPr lang="en-US" dirty="0" smtClean="0"/>
              <a:t>Therefore, Malachi 3:19-24 in the Hebrew text = Malachi 4:1-6 in the English text</a:t>
            </a:r>
          </a:p>
          <a:p>
            <a:pPr>
              <a:defRPr/>
            </a:pPr>
            <a:r>
              <a:rPr lang="en-US" dirty="0" smtClean="0"/>
              <a:t>The Bible was divided into chapters in the 12</a:t>
            </a:r>
            <a:r>
              <a:rPr lang="en-US" baseline="30000" dirty="0" smtClean="0"/>
              <a:t>th</a:t>
            </a:r>
            <a:r>
              <a:rPr lang="en-US" dirty="0" smtClean="0"/>
              <a:t> century AD and into verses in the 16</a:t>
            </a:r>
            <a:r>
              <a:rPr lang="en-US" baseline="30000" dirty="0" smtClean="0"/>
              <a:t>th</a:t>
            </a:r>
            <a:r>
              <a:rPr lang="en-US" dirty="0" smtClean="0"/>
              <a:t> century AD to facilitate study and referencing; varying systems were used</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pPr>
              <a:defRPr/>
            </a:pPr>
            <a:r>
              <a:rPr lang="en-US" sz="3200" dirty="0" smtClean="0"/>
              <a:t>The Connection between Living and Livelihood</a:t>
            </a:r>
            <a:endParaRPr lang="en-US" sz="3200" dirty="0"/>
          </a:p>
        </p:txBody>
      </p:sp>
      <p:sp>
        <p:nvSpPr>
          <p:cNvPr id="3" name="Content Placeholder 2"/>
          <p:cNvSpPr>
            <a:spLocks noGrp="1"/>
          </p:cNvSpPr>
          <p:nvPr>
            <p:ph idx="1"/>
          </p:nvPr>
        </p:nvSpPr>
        <p:spPr>
          <a:xfrm>
            <a:off x="228600" y="1600200"/>
            <a:ext cx="8610600" cy="4530725"/>
          </a:xfrm>
        </p:spPr>
        <p:txBody>
          <a:bodyPr/>
          <a:lstStyle/>
          <a:p>
            <a:pPr marL="0" indent="0" algn="ctr">
              <a:buFont typeface="Wingdings" panose="05000000000000000000" pitchFamily="2" charset="2"/>
              <a:buNone/>
              <a:defRPr/>
            </a:pPr>
            <a:r>
              <a:rPr lang="en-US" dirty="0" smtClean="0">
                <a:solidFill>
                  <a:schemeClr val="accent2">
                    <a:lumMod val="60000"/>
                    <a:lumOff val="40000"/>
                  </a:schemeClr>
                </a:solidFill>
              </a:rPr>
              <a:t>A sermon could be developed entitled </a:t>
            </a:r>
          </a:p>
          <a:p>
            <a:pPr marL="0" indent="0" algn="ctr">
              <a:buFont typeface="Wingdings" panose="05000000000000000000" pitchFamily="2" charset="2"/>
              <a:buNone/>
              <a:defRPr/>
            </a:pPr>
            <a:r>
              <a:rPr lang="en-US" b="1" dirty="0" smtClean="0">
                <a:solidFill>
                  <a:schemeClr val="accent2">
                    <a:lumMod val="60000"/>
                    <a:lumOff val="40000"/>
                  </a:schemeClr>
                </a:solidFill>
              </a:rPr>
              <a:t>“How to Get the most Living out of Life”</a:t>
            </a:r>
          </a:p>
          <a:p>
            <a:pPr marL="0" indent="0" algn="ctr">
              <a:buFont typeface="Wingdings" panose="05000000000000000000" pitchFamily="2" charset="2"/>
              <a:buNone/>
              <a:defRPr/>
            </a:pPr>
            <a:endParaRPr lang="en-US" b="1" dirty="0" smtClean="0">
              <a:solidFill>
                <a:schemeClr val="accent2">
                  <a:lumMod val="60000"/>
                  <a:lumOff val="40000"/>
                </a:schemeClr>
              </a:solidFill>
            </a:endParaRPr>
          </a:p>
          <a:p>
            <a:pPr>
              <a:defRPr/>
            </a:pPr>
            <a:r>
              <a:rPr lang="en-US" b="1" dirty="0" smtClean="0">
                <a:solidFill>
                  <a:schemeClr val="accent2">
                    <a:lumMod val="60000"/>
                    <a:lumOff val="40000"/>
                  </a:schemeClr>
                </a:solidFill>
              </a:rPr>
              <a:t>Livelihood</a:t>
            </a:r>
            <a:r>
              <a:rPr lang="en-US" dirty="0" smtClean="0"/>
              <a:t>-that which sustains us like food, drink, shelter, clothing, and the money and means to procure those things</a:t>
            </a:r>
          </a:p>
          <a:p>
            <a:pPr>
              <a:defRPr/>
            </a:pPr>
            <a:r>
              <a:rPr lang="en-US" b="1" dirty="0" smtClean="0">
                <a:solidFill>
                  <a:schemeClr val="accent2">
                    <a:lumMod val="60000"/>
                    <a:lumOff val="40000"/>
                  </a:schemeClr>
                </a:solidFill>
              </a:rPr>
              <a:t>Living</a:t>
            </a:r>
            <a:r>
              <a:rPr lang="en-US" dirty="0" smtClean="0"/>
              <a:t>-enjoying life to its fullest as God meant for us to, living by His Word, enjoying His blessings, </a:t>
            </a:r>
            <a:r>
              <a:rPr lang="en-US" dirty="0" err="1" smtClean="0"/>
              <a:t>truting</a:t>
            </a:r>
            <a:r>
              <a:rPr lang="en-US" dirty="0" smtClean="0"/>
              <a:t> Him for our livelihood. </a:t>
            </a:r>
          </a:p>
        </p:txBody>
      </p:sp>
      <p:sp>
        <p:nvSpPr>
          <p:cNvPr id="4" name="TextBox 3"/>
          <p:cNvSpPr txBox="1"/>
          <p:nvPr/>
        </p:nvSpPr>
        <p:spPr>
          <a:xfrm>
            <a:off x="228600" y="10668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3:7-12</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41388"/>
          </a:xfrm>
        </p:spPr>
        <p:txBody>
          <a:bodyPr/>
          <a:lstStyle/>
          <a:p>
            <a:pPr>
              <a:defRPr/>
            </a:pPr>
            <a:r>
              <a:rPr lang="en-US" sz="4000" dirty="0" smtClean="0"/>
              <a:t>Choosing to Overcome Complacency</a:t>
            </a:r>
            <a:endParaRPr lang="en-US" sz="4000" dirty="0"/>
          </a:p>
        </p:txBody>
      </p:sp>
      <p:sp>
        <p:nvSpPr>
          <p:cNvPr id="3" name="Content Placeholder 2"/>
          <p:cNvSpPr>
            <a:spLocks noGrp="1"/>
          </p:cNvSpPr>
          <p:nvPr>
            <p:ph idx="1"/>
          </p:nvPr>
        </p:nvSpPr>
        <p:spPr>
          <a:xfrm>
            <a:off x="228600" y="990600"/>
            <a:ext cx="8839200" cy="5176838"/>
          </a:xfrm>
        </p:spPr>
        <p:txBody>
          <a:bodyPr/>
          <a:lstStyle/>
          <a:p>
            <a:pPr marL="63500" lvl="1" indent="0">
              <a:buFont typeface="Wingdings" panose="05000000000000000000" pitchFamily="2" charset="2"/>
              <a:buNone/>
              <a:defRPr/>
            </a:pPr>
            <a:r>
              <a:rPr lang="en-US" sz="3200" dirty="0" smtClean="0">
                <a:solidFill>
                  <a:schemeClr val="accent2">
                    <a:lumMod val="60000"/>
                    <a:lumOff val="40000"/>
                  </a:schemeClr>
                </a:solidFill>
              </a:rPr>
              <a:t>“From </a:t>
            </a:r>
            <a:r>
              <a:rPr lang="en-US" sz="3200" dirty="0">
                <a:solidFill>
                  <a:schemeClr val="accent2">
                    <a:lumMod val="60000"/>
                    <a:lumOff val="40000"/>
                  </a:schemeClr>
                </a:solidFill>
              </a:rPr>
              <a:t>the days of your fathers you have turned aside from my statutes and have not kept them. </a:t>
            </a:r>
            <a:r>
              <a:rPr lang="en-US" sz="3200" dirty="0" smtClean="0">
                <a:solidFill>
                  <a:schemeClr val="accent2">
                    <a:lumMod val="60000"/>
                    <a:lumOff val="40000"/>
                  </a:schemeClr>
                </a:solidFill>
              </a:rPr>
              <a:t>Return </a:t>
            </a:r>
            <a:r>
              <a:rPr lang="en-US" sz="3200" dirty="0">
                <a:solidFill>
                  <a:schemeClr val="accent2">
                    <a:lumMod val="60000"/>
                    <a:lumOff val="40000"/>
                  </a:schemeClr>
                </a:solidFill>
              </a:rPr>
              <a:t>to me, and I will return to you, says the LORD of hosts. </a:t>
            </a:r>
            <a:r>
              <a:rPr lang="en-US" sz="3200" dirty="0" smtClean="0">
                <a:solidFill>
                  <a:schemeClr val="accent2">
                    <a:lumMod val="60000"/>
                    <a:lumOff val="40000"/>
                  </a:schemeClr>
                </a:solidFill>
              </a:rPr>
              <a:t>But </a:t>
            </a:r>
            <a:r>
              <a:rPr lang="en-US" sz="3200" dirty="0">
                <a:solidFill>
                  <a:schemeClr val="accent2">
                    <a:lumMod val="60000"/>
                    <a:lumOff val="40000"/>
                  </a:schemeClr>
                </a:solidFill>
              </a:rPr>
              <a:t>you say, 'How shall we return</a:t>
            </a:r>
            <a:r>
              <a:rPr lang="en-US" sz="3200" dirty="0" smtClean="0">
                <a:solidFill>
                  <a:schemeClr val="accent2">
                    <a:lumMod val="60000"/>
                    <a:lumOff val="40000"/>
                  </a:schemeClr>
                </a:solidFill>
              </a:rPr>
              <a:t>?‘”  (</a:t>
            </a:r>
            <a:r>
              <a:rPr lang="en-US" sz="3200" dirty="0">
                <a:solidFill>
                  <a:schemeClr val="accent2">
                    <a:lumMod val="60000"/>
                    <a:lumOff val="40000"/>
                  </a:schemeClr>
                </a:solidFill>
              </a:rPr>
              <a:t>Mal 3:7 ESV)</a:t>
            </a:r>
            <a:endParaRPr lang="en-US" sz="3200" dirty="0" smtClean="0">
              <a:solidFill>
                <a:schemeClr val="accent2">
                  <a:lumMod val="60000"/>
                  <a:lumOff val="40000"/>
                </a:schemeClr>
              </a:solidFill>
            </a:endParaRPr>
          </a:p>
          <a:p>
            <a:pPr marL="63500" lvl="1" indent="0">
              <a:buFont typeface="Wingdings" panose="05000000000000000000" pitchFamily="2" charset="2"/>
              <a:buNone/>
              <a:defRPr/>
            </a:pPr>
            <a:endParaRPr lang="en-US" sz="3200" dirty="0" smtClean="0"/>
          </a:p>
          <a:p>
            <a:pPr marL="63500" lvl="1" indent="0">
              <a:buFont typeface="Wingdings" panose="05000000000000000000" pitchFamily="2" charset="2"/>
              <a:buNone/>
              <a:defRPr/>
            </a:pPr>
            <a:r>
              <a:rPr lang="en-US" sz="3200" dirty="0" smtClean="0"/>
              <a:t>“Ultimate </a:t>
            </a:r>
            <a:r>
              <a:rPr lang="en-US" sz="3200" dirty="0"/>
              <a:t>judgment turns on a man’s relationship to God, and that is determined by his response to God’s invitation to ‘return’ (3:7</a:t>
            </a:r>
            <a:r>
              <a:rPr lang="en-US" sz="3200" dirty="0" smtClean="0"/>
              <a:t>).”</a:t>
            </a:r>
            <a:r>
              <a:rPr lang="en-US" sz="3200" dirty="0"/>
              <a:t> </a:t>
            </a:r>
            <a:r>
              <a:rPr lang="en-US" sz="3200" dirty="0" smtClean="0"/>
              <a:t>         				    </a:t>
            </a:r>
            <a:r>
              <a:rPr lang="en-US" dirty="0" smtClean="0"/>
              <a:t>-Joyce Baldwin</a:t>
            </a:r>
            <a:endParaRPr lang="en-US" dirty="0"/>
          </a:p>
          <a:p>
            <a:pPr marL="63500" lvl="1" indent="0" algn="ctr">
              <a:buFont typeface="Wingdings" panose="05000000000000000000" pitchFamily="2" charset="2"/>
              <a:buNone/>
              <a:defRPr/>
            </a:pPr>
            <a:endParaRPr lang="en-US" sz="1800" dirty="0"/>
          </a:p>
        </p:txBody>
      </p:sp>
      <p:sp>
        <p:nvSpPr>
          <p:cNvPr id="4" name="TextBox 3"/>
          <p:cNvSpPr txBox="1"/>
          <p:nvPr/>
        </p:nvSpPr>
        <p:spPr>
          <a:xfrm>
            <a:off x="228600" y="6096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3:7</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41388"/>
          </a:xfrm>
        </p:spPr>
        <p:txBody>
          <a:bodyPr/>
          <a:lstStyle/>
          <a:p>
            <a:pPr>
              <a:defRPr/>
            </a:pPr>
            <a:r>
              <a:rPr lang="en-US" sz="4000" dirty="0" smtClean="0"/>
              <a:t>Choosing to Overcome Complacency</a:t>
            </a:r>
            <a:endParaRPr lang="en-US" sz="4000" dirty="0"/>
          </a:p>
        </p:txBody>
      </p:sp>
      <p:sp>
        <p:nvSpPr>
          <p:cNvPr id="3" name="Content Placeholder 2"/>
          <p:cNvSpPr>
            <a:spLocks noGrp="1"/>
          </p:cNvSpPr>
          <p:nvPr>
            <p:ph idx="1"/>
          </p:nvPr>
        </p:nvSpPr>
        <p:spPr>
          <a:xfrm>
            <a:off x="228600" y="1147763"/>
            <a:ext cx="8839200" cy="5176837"/>
          </a:xfrm>
        </p:spPr>
        <p:txBody>
          <a:bodyPr/>
          <a:lstStyle/>
          <a:p>
            <a:pPr marL="63500" lvl="1" indent="0">
              <a:buFont typeface="Wingdings" panose="05000000000000000000" pitchFamily="2" charset="2"/>
              <a:buNone/>
              <a:defRPr/>
            </a:pPr>
            <a:r>
              <a:rPr lang="en-US" sz="3600" dirty="0" smtClean="0">
                <a:solidFill>
                  <a:schemeClr val="accent2">
                    <a:lumMod val="60000"/>
                    <a:lumOff val="40000"/>
                  </a:schemeClr>
                </a:solidFill>
              </a:rPr>
              <a:t>“</a:t>
            </a:r>
            <a:r>
              <a:rPr lang="en-US" sz="3600" dirty="0">
                <a:solidFill>
                  <a:schemeClr val="accent2">
                    <a:lumMod val="60000"/>
                    <a:lumOff val="40000"/>
                  </a:schemeClr>
                </a:solidFill>
              </a:rPr>
              <a:t>Will man rob God? Yet you are robbing me. </a:t>
            </a:r>
            <a:r>
              <a:rPr lang="en-US" sz="3600" dirty="0" smtClean="0">
                <a:solidFill>
                  <a:schemeClr val="accent2">
                    <a:lumMod val="60000"/>
                    <a:lumOff val="40000"/>
                  </a:schemeClr>
                </a:solidFill>
              </a:rPr>
              <a:t>But </a:t>
            </a:r>
            <a:r>
              <a:rPr lang="en-US" sz="3600" dirty="0">
                <a:solidFill>
                  <a:schemeClr val="accent2">
                    <a:lumMod val="60000"/>
                    <a:lumOff val="40000"/>
                  </a:schemeClr>
                </a:solidFill>
              </a:rPr>
              <a:t>you say, 'How have we robbed you?' </a:t>
            </a:r>
            <a:r>
              <a:rPr lang="en-US" sz="3600" dirty="0" smtClean="0">
                <a:solidFill>
                  <a:schemeClr val="accent2">
                    <a:lumMod val="60000"/>
                    <a:lumOff val="40000"/>
                  </a:schemeClr>
                </a:solidFill>
              </a:rPr>
              <a:t>In </a:t>
            </a:r>
            <a:r>
              <a:rPr lang="en-US" sz="3600" dirty="0">
                <a:solidFill>
                  <a:schemeClr val="accent2">
                    <a:lumMod val="60000"/>
                    <a:lumOff val="40000"/>
                  </a:schemeClr>
                </a:solidFill>
              </a:rPr>
              <a:t>your tithes and contributions. (Mal 3:8 ESV)</a:t>
            </a:r>
            <a:r>
              <a:rPr lang="en-US" sz="3600" dirty="0" smtClean="0">
                <a:solidFill>
                  <a:schemeClr val="accent2">
                    <a:lumMod val="60000"/>
                    <a:lumOff val="40000"/>
                  </a:schemeClr>
                </a:solidFill>
              </a:rPr>
              <a:t>” </a:t>
            </a:r>
          </a:p>
          <a:p>
            <a:pPr marL="63500" lvl="1" indent="0">
              <a:buFont typeface="Wingdings" panose="05000000000000000000" pitchFamily="2" charset="2"/>
              <a:buNone/>
              <a:defRPr/>
            </a:pPr>
            <a:r>
              <a:rPr lang="en-US" sz="3600" dirty="0" smtClean="0"/>
              <a:t>How have we robbed you?</a:t>
            </a:r>
          </a:p>
          <a:p>
            <a:pPr marL="635000" lvl="1" indent="-571500">
              <a:buFont typeface="Wingdings" panose="05000000000000000000" pitchFamily="2" charset="2"/>
              <a:buChar char="v"/>
              <a:defRPr/>
            </a:pPr>
            <a:r>
              <a:rPr lang="en-US" sz="3600" dirty="0" smtClean="0"/>
              <a:t>	could reveal a sincere unawareness</a:t>
            </a:r>
          </a:p>
          <a:p>
            <a:pPr marL="635000" lvl="1" indent="-571500">
              <a:buFont typeface="Wingdings" panose="05000000000000000000" pitchFamily="2" charset="2"/>
              <a:buChar char="v"/>
              <a:defRPr/>
            </a:pPr>
            <a:r>
              <a:rPr lang="en-US" sz="3600" dirty="0" smtClean="0"/>
              <a:t>	could reveal a harsh denial</a:t>
            </a:r>
          </a:p>
          <a:p>
            <a:pPr marL="63500" lvl="1" indent="0">
              <a:buFont typeface="Wingdings" panose="05000000000000000000" pitchFamily="2" charset="2"/>
              <a:buNone/>
              <a:defRPr/>
            </a:pPr>
            <a:r>
              <a:rPr lang="en-US" sz="3600" dirty="0"/>
              <a:t>	</a:t>
            </a:r>
            <a:endParaRPr lang="en-US" sz="3600" dirty="0" smtClean="0"/>
          </a:p>
        </p:txBody>
      </p:sp>
      <p:sp>
        <p:nvSpPr>
          <p:cNvPr id="4" name="TextBox 3"/>
          <p:cNvSpPr txBox="1"/>
          <p:nvPr/>
        </p:nvSpPr>
        <p:spPr>
          <a:xfrm>
            <a:off x="228600" y="6096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3:8</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Other Special Terms in Malachi</a:t>
            </a:r>
            <a:endParaRPr lang="en-US" dirty="0"/>
          </a:p>
        </p:txBody>
      </p:sp>
      <p:sp>
        <p:nvSpPr>
          <p:cNvPr id="3" name="Content Placeholder 2"/>
          <p:cNvSpPr>
            <a:spLocks noGrp="1"/>
          </p:cNvSpPr>
          <p:nvPr>
            <p:ph idx="1"/>
          </p:nvPr>
        </p:nvSpPr>
        <p:spPr/>
        <p:txBody>
          <a:bodyPr/>
          <a:lstStyle/>
          <a:p>
            <a:pPr>
              <a:defRPr/>
            </a:pPr>
            <a:r>
              <a:rPr lang="en-US" dirty="0">
                <a:solidFill>
                  <a:srgbClr val="92D050"/>
                </a:solidFill>
              </a:rPr>
              <a:t>Curse</a:t>
            </a:r>
            <a:r>
              <a:rPr lang="en-US" dirty="0"/>
              <a:t> (n) = </a:t>
            </a:r>
            <a:r>
              <a:rPr lang="he-IL" dirty="0">
                <a:solidFill>
                  <a:schemeClr val="accent2">
                    <a:lumMod val="40000"/>
                    <a:lumOff val="60000"/>
                  </a:schemeClr>
                </a:solidFill>
              </a:rPr>
              <a:t>מְאֵרָה </a:t>
            </a:r>
            <a:r>
              <a:rPr lang="en-US" dirty="0">
                <a:solidFill>
                  <a:schemeClr val="accent2">
                    <a:lumMod val="40000"/>
                    <a:lumOff val="60000"/>
                  </a:schemeClr>
                </a:solidFill>
              </a:rPr>
              <a:t> </a:t>
            </a:r>
            <a:r>
              <a:rPr lang="en-US" dirty="0"/>
              <a:t>- </a:t>
            </a:r>
            <a:r>
              <a:rPr lang="en-US" i="1" dirty="0" err="1"/>
              <a:t>m</a:t>
            </a:r>
            <a:r>
              <a:rPr lang="en-US" i="1" baseline="30000" dirty="0" err="1"/>
              <a:t>e</a:t>
            </a:r>
            <a:r>
              <a:rPr lang="en-US" i="1" dirty="0" err="1"/>
              <a:t>’erah</a:t>
            </a:r>
            <a:r>
              <a:rPr lang="en-US" dirty="0"/>
              <a:t> a curse as in binding up</a:t>
            </a:r>
          </a:p>
          <a:p>
            <a:pPr>
              <a:defRPr/>
            </a:pPr>
            <a:r>
              <a:rPr lang="en-US" dirty="0">
                <a:solidFill>
                  <a:schemeClr val="accent6">
                    <a:lumMod val="60000"/>
                    <a:lumOff val="40000"/>
                  </a:schemeClr>
                </a:solidFill>
              </a:rPr>
              <a:t>Curse</a:t>
            </a:r>
            <a:r>
              <a:rPr lang="en-US" dirty="0"/>
              <a:t> (v) = </a:t>
            </a:r>
            <a:r>
              <a:rPr lang="he-IL" dirty="0">
                <a:solidFill>
                  <a:schemeClr val="accent2">
                    <a:lumMod val="40000"/>
                    <a:lumOff val="60000"/>
                  </a:schemeClr>
                </a:solidFill>
              </a:rPr>
              <a:t>ארר</a:t>
            </a:r>
            <a:r>
              <a:rPr lang="he-IL" dirty="0"/>
              <a:t> </a:t>
            </a:r>
            <a:r>
              <a:rPr lang="en-US" dirty="0"/>
              <a:t> - </a:t>
            </a:r>
            <a:r>
              <a:rPr lang="en-US" i="1" dirty="0"/>
              <a:t>‘</a:t>
            </a:r>
            <a:r>
              <a:rPr lang="en-US" i="1" dirty="0" err="1"/>
              <a:t>arar</a:t>
            </a:r>
            <a:r>
              <a:rPr lang="en-US" i="1" dirty="0"/>
              <a:t>  </a:t>
            </a:r>
            <a:r>
              <a:rPr lang="en-US" dirty="0"/>
              <a:t>“to curse” as in being prevented from being fruitful</a:t>
            </a:r>
            <a:r>
              <a:rPr lang="en-US" b="1" dirty="0"/>
              <a:t> </a:t>
            </a:r>
            <a:endParaRPr lang="en-US" b="1" dirty="0" smtClean="0"/>
          </a:p>
          <a:p>
            <a:pPr>
              <a:defRPr/>
            </a:pPr>
            <a:r>
              <a:rPr lang="en-US" dirty="0"/>
              <a:t>"You </a:t>
            </a:r>
            <a:r>
              <a:rPr lang="en-US" dirty="0">
                <a:solidFill>
                  <a:schemeClr val="accent6">
                    <a:lumMod val="60000"/>
                    <a:lumOff val="40000"/>
                  </a:schemeClr>
                </a:solidFill>
              </a:rPr>
              <a:t>are </a:t>
            </a:r>
            <a:r>
              <a:rPr lang="en-US" dirty="0" smtClean="0">
                <a:solidFill>
                  <a:schemeClr val="accent6">
                    <a:lumMod val="60000"/>
                    <a:lumOff val="40000"/>
                  </a:schemeClr>
                </a:solidFill>
              </a:rPr>
              <a:t>cursed </a:t>
            </a:r>
            <a:r>
              <a:rPr lang="en-US" dirty="0"/>
              <a:t>with </a:t>
            </a:r>
            <a:r>
              <a:rPr lang="en-US" dirty="0">
                <a:solidFill>
                  <a:srgbClr val="92D050"/>
                </a:solidFill>
              </a:rPr>
              <a:t>a curse</a:t>
            </a:r>
            <a:r>
              <a:rPr lang="en-US" dirty="0"/>
              <a:t>, for you are </a:t>
            </a:r>
            <a:r>
              <a:rPr lang="en-US" dirty="0" smtClean="0"/>
              <a:t>robbing </a:t>
            </a:r>
            <a:r>
              <a:rPr lang="en-US" dirty="0"/>
              <a:t>Me, the whole nation </a:t>
            </a:r>
            <a:r>
              <a:rPr lang="en-US" i="1" dirty="0"/>
              <a:t>of you</a:t>
            </a:r>
            <a:r>
              <a:rPr lang="en-US" dirty="0"/>
              <a:t>! </a:t>
            </a:r>
            <a:endParaRPr lang="en-US" dirty="0" smtClean="0"/>
          </a:p>
          <a:p>
            <a:pPr marL="0" indent="0">
              <a:buFont typeface="Wingdings" panose="05000000000000000000" pitchFamily="2" charset="2"/>
              <a:buNone/>
              <a:defRPr/>
            </a:pPr>
            <a:r>
              <a:rPr lang="en-US" dirty="0"/>
              <a:t>	</a:t>
            </a:r>
            <a:r>
              <a:rPr lang="en-US" dirty="0" smtClean="0"/>
              <a:t>(</a:t>
            </a:r>
            <a:r>
              <a:rPr lang="en-US" dirty="0"/>
              <a:t>Mal 3:9 </a:t>
            </a:r>
            <a:r>
              <a:rPr lang="en-US" dirty="0" smtClean="0"/>
              <a:t>NASB)</a:t>
            </a:r>
            <a:endParaRPr lang="en-US" b="1" dirty="0"/>
          </a:p>
        </p:txBody>
      </p:sp>
      <p:sp>
        <p:nvSpPr>
          <p:cNvPr id="4" name="TextBox 3"/>
          <p:cNvSpPr txBox="1"/>
          <p:nvPr/>
        </p:nvSpPr>
        <p:spPr>
          <a:xfrm>
            <a:off x="228600" y="12192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3:9</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defRPr/>
            </a:pPr>
            <a:r>
              <a:rPr lang="en-US" dirty="0" smtClean="0"/>
              <a:t>Moving Money, Finding God</a:t>
            </a:r>
            <a:endParaRPr lang="en-US" dirty="0"/>
          </a:p>
        </p:txBody>
      </p:sp>
      <p:sp>
        <p:nvSpPr>
          <p:cNvPr id="3" name="Content Placeholder 2"/>
          <p:cNvSpPr>
            <a:spLocks noGrp="1"/>
          </p:cNvSpPr>
          <p:nvPr>
            <p:ph idx="1"/>
          </p:nvPr>
        </p:nvSpPr>
        <p:spPr>
          <a:xfrm>
            <a:off x="228600" y="1223963"/>
            <a:ext cx="8686800" cy="5405437"/>
          </a:xfrm>
        </p:spPr>
        <p:txBody>
          <a:bodyPr/>
          <a:lstStyle/>
          <a:p>
            <a:pPr marL="0" indent="0">
              <a:buFont typeface="Wingdings" panose="05000000000000000000" pitchFamily="2" charset="2"/>
              <a:buNone/>
              <a:defRPr/>
            </a:pPr>
            <a:r>
              <a:rPr lang="en-US" sz="2800" dirty="0" smtClean="0"/>
              <a:t>"</a:t>
            </a:r>
            <a:r>
              <a:rPr lang="en-US" sz="2800" b="1" dirty="0">
                <a:solidFill>
                  <a:schemeClr val="accent6">
                    <a:lumMod val="60000"/>
                    <a:lumOff val="40000"/>
                  </a:schemeClr>
                </a:solidFill>
              </a:rPr>
              <a:t>Bring</a:t>
            </a:r>
            <a:r>
              <a:rPr lang="en-US" sz="2800" dirty="0"/>
              <a:t> the whole tithe into the storehouse, so that there may be </a:t>
            </a:r>
            <a:r>
              <a:rPr lang="en-US" sz="2800" dirty="0" smtClean="0"/>
              <a:t>food </a:t>
            </a:r>
            <a:r>
              <a:rPr lang="en-US" sz="2800" dirty="0"/>
              <a:t>in My house, and </a:t>
            </a:r>
            <a:r>
              <a:rPr lang="en-US" sz="2800" b="1" dirty="0">
                <a:solidFill>
                  <a:schemeClr val="accent6">
                    <a:lumMod val="60000"/>
                    <a:lumOff val="40000"/>
                  </a:schemeClr>
                </a:solidFill>
              </a:rPr>
              <a:t>test</a:t>
            </a:r>
            <a:r>
              <a:rPr lang="en-US" sz="2800" dirty="0"/>
              <a:t> Me now in this," says the LORD of hosts, "if </a:t>
            </a:r>
            <a:r>
              <a:rPr lang="en-US" sz="2800" dirty="0">
                <a:solidFill>
                  <a:srgbClr val="66FFFF"/>
                </a:solidFill>
              </a:rPr>
              <a:t>I</a:t>
            </a:r>
            <a:r>
              <a:rPr lang="en-US" sz="2800" dirty="0"/>
              <a:t> will not </a:t>
            </a:r>
            <a:r>
              <a:rPr lang="en-US" sz="2800" dirty="0" smtClean="0">
                <a:solidFill>
                  <a:srgbClr val="66FFFF"/>
                </a:solidFill>
              </a:rPr>
              <a:t>open</a:t>
            </a:r>
            <a:r>
              <a:rPr lang="en-US" sz="2800" dirty="0" smtClean="0"/>
              <a:t> </a:t>
            </a:r>
            <a:r>
              <a:rPr lang="en-US" sz="2800" dirty="0"/>
              <a:t>for you the windows of heaven, and </a:t>
            </a:r>
            <a:r>
              <a:rPr lang="en-US" sz="2800" dirty="0" smtClean="0">
                <a:solidFill>
                  <a:srgbClr val="66FFFF"/>
                </a:solidFill>
              </a:rPr>
              <a:t>pour </a:t>
            </a:r>
            <a:r>
              <a:rPr lang="en-US" sz="2800" dirty="0">
                <a:solidFill>
                  <a:srgbClr val="66FFFF"/>
                </a:solidFill>
              </a:rPr>
              <a:t>out </a:t>
            </a:r>
            <a:r>
              <a:rPr lang="en-US" sz="2800" dirty="0"/>
              <a:t>for you a </a:t>
            </a:r>
            <a:r>
              <a:rPr lang="en-US" sz="2800" b="1" dirty="0">
                <a:solidFill>
                  <a:srgbClr val="66FFFF"/>
                </a:solidFill>
              </a:rPr>
              <a:t>blessing</a:t>
            </a:r>
            <a:r>
              <a:rPr lang="en-US" sz="2800" dirty="0"/>
              <a:t> </a:t>
            </a:r>
            <a:r>
              <a:rPr lang="en-US" sz="2800" dirty="0" smtClean="0"/>
              <a:t>(</a:t>
            </a:r>
            <a:r>
              <a:rPr lang="en-US" sz="2800" i="1" dirty="0" err="1" smtClean="0"/>
              <a:t>b</a:t>
            </a:r>
            <a:r>
              <a:rPr lang="en-US" sz="2800" i="1" baseline="30000" dirty="0" err="1" smtClean="0"/>
              <a:t>e</a:t>
            </a:r>
            <a:r>
              <a:rPr lang="en-US" sz="2800" i="1" dirty="0" err="1" smtClean="0"/>
              <a:t>rakah</a:t>
            </a:r>
            <a:r>
              <a:rPr lang="en-US" sz="2800" dirty="0" smtClean="0"/>
              <a:t>) until it overflows. Then </a:t>
            </a:r>
            <a:r>
              <a:rPr lang="en-US" sz="2800" dirty="0">
                <a:solidFill>
                  <a:srgbClr val="66FFFF"/>
                </a:solidFill>
              </a:rPr>
              <a:t>I</a:t>
            </a:r>
            <a:r>
              <a:rPr lang="en-US" sz="2800" dirty="0"/>
              <a:t> will </a:t>
            </a:r>
            <a:r>
              <a:rPr lang="en-US" sz="2800" b="1" dirty="0">
                <a:solidFill>
                  <a:srgbClr val="66FFFF"/>
                </a:solidFill>
              </a:rPr>
              <a:t>rebuke</a:t>
            </a:r>
            <a:r>
              <a:rPr lang="en-US" sz="2800" dirty="0"/>
              <a:t> the </a:t>
            </a:r>
            <a:r>
              <a:rPr lang="en-US" sz="2800" dirty="0" smtClean="0"/>
              <a:t>devourer </a:t>
            </a:r>
            <a:r>
              <a:rPr lang="en-US" sz="2800" dirty="0"/>
              <a:t>for you, so that it may not </a:t>
            </a:r>
            <a:r>
              <a:rPr lang="en-US" sz="2800" dirty="0" smtClean="0"/>
              <a:t>destroy </a:t>
            </a:r>
            <a:r>
              <a:rPr lang="en-US" sz="2800" dirty="0"/>
              <a:t>the fruits of the ground; nor will your vine in the field cast </a:t>
            </a:r>
            <a:r>
              <a:rPr lang="en-US" sz="2800" i="1" dirty="0"/>
              <a:t>its grapes</a:t>
            </a:r>
            <a:r>
              <a:rPr lang="en-US" sz="2800" dirty="0"/>
              <a:t>," says the LORD of </a:t>
            </a:r>
            <a:r>
              <a:rPr lang="en-US" sz="2800" dirty="0" smtClean="0"/>
              <a:t>hosts. And all </a:t>
            </a:r>
            <a:r>
              <a:rPr lang="en-US" sz="2800" b="1" dirty="0">
                <a:solidFill>
                  <a:srgbClr val="92D050"/>
                </a:solidFill>
              </a:rPr>
              <a:t>the nations will call you </a:t>
            </a:r>
            <a:r>
              <a:rPr lang="en-US" sz="2800" b="1" dirty="0" smtClean="0">
                <a:solidFill>
                  <a:srgbClr val="92D050"/>
                </a:solidFill>
              </a:rPr>
              <a:t>blessed (‘</a:t>
            </a:r>
            <a:r>
              <a:rPr lang="en-US" sz="2800" b="1" dirty="0" err="1" smtClean="0">
                <a:solidFill>
                  <a:srgbClr val="92D050"/>
                </a:solidFill>
              </a:rPr>
              <a:t>ashr</a:t>
            </a:r>
            <a:r>
              <a:rPr lang="en-US" sz="2800" b="1" dirty="0" smtClean="0">
                <a:solidFill>
                  <a:srgbClr val="92D050"/>
                </a:solidFill>
              </a:rPr>
              <a:t>)</a:t>
            </a:r>
            <a:r>
              <a:rPr lang="en-US" sz="2800" dirty="0" smtClean="0"/>
              <a:t>, </a:t>
            </a:r>
            <a:r>
              <a:rPr lang="en-US" sz="2800" dirty="0"/>
              <a:t>for you shall be a </a:t>
            </a:r>
            <a:r>
              <a:rPr lang="en-US" sz="2800" dirty="0" smtClean="0"/>
              <a:t>delightful </a:t>
            </a:r>
            <a:r>
              <a:rPr lang="en-US" sz="2800" dirty="0"/>
              <a:t>land," says the LORD of hosts</a:t>
            </a:r>
            <a:r>
              <a:rPr lang="en-US" sz="2800" dirty="0" smtClean="0"/>
              <a:t>.” </a:t>
            </a:r>
            <a:r>
              <a:rPr lang="en-US" sz="2800" dirty="0"/>
              <a:t>(Mal </a:t>
            </a:r>
            <a:r>
              <a:rPr lang="en-US" sz="2800" dirty="0" smtClean="0"/>
              <a:t>3:10-12 NASB)</a:t>
            </a:r>
            <a:endParaRPr lang="en-US" sz="2800" b="1" dirty="0"/>
          </a:p>
        </p:txBody>
      </p:sp>
      <p:sp>
        <p:nvSpPr>
          <p:cNvPr id="4" name="TextBox 3"/>
          <p:cNvSpPr txBox="1"/>
          <p:nvPr/>
        </p:nvSpPr>
        <p:spPr>
          <a:xfrm>
            <a:off x="228600" y="7620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3:10-12</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defRPr/>
            </a:pPr>
            <a:r>
              <a:rPr lang="en-US" dirty="0" smtClean="0"/>
              <a:t>Special Terms in Malachi</a:t>
            </a:r>
            <a:endParaRPr lang="en-US" dirty="0"/>
          </a:p>
        </p:txBody>
      </p:sp>
      <p:sp>
        <p:nvSpPr>
          <p:cNvPr id="3" name="Content Placeholder 2"/>
          <p:cNvSpPr>
            <a:spLocks noGrp="1"/>
          </p:cNvSpPr>
          <p:nvPr>
            <p:ph idx="1"/>
          </p:nvPr>
        </p:nvSpPr>
        <p:spPr>
          <a:xfrm>
            <a:off x="228600" y="1524000"/>
            <a:ext cx="8458200" cy="4530725"/>
          </a:xfrm>
        </p:spPr>
        <p:txBody>
          <a:bodyPr/>
          <a:lstStyle/>
          <a:p>
            <a:pPr marL="0" indent="0">
              <a:buFont typeface="Wingdings" panose="05000000000000000000" pitchFamily="2" charset="2"/>
              <a:buNone/>
              <a:defRPr/>
            </a:pPr>
            <a:r>
              <a:rPr lang="en-US" b="1" dirty="0" smtClean="0">
                <a:solidFill>
                  <a:schemeClr val="accent6">
                    <a:lumMod val="60000"/>
                    <a:lumOff val="40000"/>
                  </a:schemeClr>
                </a:solidFill>
              </a:rPr>
              <a:t>Bring</a:t>
            </a:r>
            <a:r>
              <a:rPr lang="en-US" dirty="0" smtClean="0"/>
              <a:t> = literally “cause to come”</a:t>
            </a:r>
          </a:p>
          <a:p>
            <a:pPr marL="0" indent="0">
              <a:buFont typeface="Wingdings" panose="05000000000000000000" pitchFamily="2" charset="2"/>
              <a:buNone/>
              <a:defRPr/>
            </a:pPr>
            <a:r>
              <a:rPr lang="en-US" b="1" dirty="0">
                <a:solidFill>
                  <a:schemeClr val="accent6">
                    <a:lumMod val="60000"/>
                    <a:lumOff val="40000"/>
                  </a:schemeClr>
                </a:solidFill>
              </a:rPr>
              <a:t>T</a:t>
            </a:r>
            <a:r>
              <a:rPr lang="en-US" b="1" dirty="0" smtClean="0">
                <a:solidFill>
                  <a:schemeClr val="accent6">
                    <a:lumMod val="60000"/>
                    <a:lumOff val="40000"/>
                  </a:schemeClr>
                </a:solidFill>
              </a:rPr>
              <a:t>est</a:t>
            </a:r>
            <a:r>
              <a:rPr lang="en-US" dirty="0" smtClean="0"/>
              <a:t> = </a:t>
            </a:r>
            <a:r>
              <a:rPr lang="he-IL" dirty="0">
                <a:latin typeface="SBL Hebrew" panose="02000000000000000000" pitchFamily="2" charset="-79"/>
              </a:rPr>
              <a:t>בּחן</a:t>
            </a:r>
            <a:r>
              <a:rPr lang="en-US" dirty="0" smtClean="0"/>
              <a:t> = </a:t>
            </a:r>
            <a:r>
              <a:rPr lang="en-US" i="1" dirty="0" err="1" smtClean="0">
                <a:solidFill>
                  <a:schemeClr val="accent6">
                    <a:lumMod val="60000"/>
                    <a:lumOff val="40000"/>
                  </a:schemeClr>
                </a:solidFill>
              </a:rPr>
              <a:t>bachan</a:t>
            </a:r>
            <a:r>
              <a:rPr lang="en-US" dirty="0" smtClean="0"/>
              <a:t> used in Ps. 95:9 in negative sense, but in Mal. 3:10 in a positive sense</a:t>
            </a:r>
          </a:p>
          <a:p>
            <a:pPr marL="0" indent="0">
              <a:buFont typeface="Wingdings" panose="05000000000000000000" pitchFamily="2" charset="2"/>
              <a:buNone/>
              <a:defRPr/>
            </a:pPr>
            <a:r>
              <a:rPr lang="en-US" b="1" dirty="0" smtClean="0">
                <a:solidFill>
                  <a:schemeClr val="accent6">
                    <a:lumMod val="60000"/>
                    <a:lumOff val="40000"/>
                  </a:schemeClr>
                </a:solidFill>
              </a:rPr>
              <a:t>The Windows </a:t>
            </a:r>
            <a:r>
              <a:rPr lang="en-US" b="1" dirty="0">
                <a:solidFill>
                  <a:schemeClr val="accent6">
                    <a:lumMod val="60000"/>
                    <a:lumOff val="40000"/>
                  </a:schemeClr>
                </a:solidFill>
              </a:rPr>
              <a:t>of </a:t>
            </a:r>
            <a:r>
              <a:rPr lang="en-US" b="1" dirty="0" smtClean="0">
                <a:solidFill>
                  <a:schemeClr val="accent6">
                    <a:lumMod val="60000"/>
                    <a:lumOff val="40000"/>
                  </a:schemeClr>
                </a:solidFill>
              </a:rPr>
              <a:t>heaven</a:t>
            </a:r>
            <a:r>
              <a:rPr lang="en-US" dirty="0"/>
              <a:t> </a:t>
            </a:r>
          </a:p>
          <a:p>
            <a:pPr marL="0" indent="0">
              <a:buFont typeface="Wingdings" panose="05000000000000000000" pitchFamily="2" charset="2"/>
              <a:buNone/>
              <a:defRPr/>
            </a:pPr>
            <a:r>
              <a:rPr lang="en-US" dirty="0" smtClean="0"/>
              <a:t>Choices have consequences!</a:t>
            </a:r>
            <a:endParaRPr lang="en-US" dirty="0"/>
          </a:p>
          <a:p>
            <a:pPr marL="0" indent="0">
              <a:buFont typeface="Wingdings" panose="05000000000000000000" pitchFamily="2" charset="2"/>
              <a:buNone/>
              <a:defRPr/>
            </a:pPr>
            <a:r>
              <a:rPr lang="en-US" dirty="0" smtClean="0"/>
              <a:t>	Gen. 7:11 windows of judgment</a:t>
            </a:r>
          </a:p>
          <a:p>
            <a:pPr marL="0" indent="0">
              <a:buFont typeface="Wingdings" panose="05000000000000000000" pitchFamily="2" charset="2"/>
              <a:buNone/>
              <a:defRPr/>
            </a:pPr>
            <a:r>
              <a:rPr lang="en-US" dirty="0"/>
              <a:t>	</a:t>
            </a:r>
            <a:r>
              <a:rPr lang="en-US" dirty="0" smtClean="0"/>
              <a:t>Mal. 3:10 windows of blessing</a:t>
            </a:r>
          </a:p>
          <a:p>
            <a:pPr marL="0" indent="0">
              <a:buFont typeface="Wingdings" panose="05000000000000000000" pitchFamily="2" charset="2"/>
              <a:buNone/>
              <a:defRPr/>
            </a:pPr>
            <a:r>
              <a:rPr lang="en-US" b="1" dirty="0" smtClean="0">
                <a:solidFill>
                  <a:srgbClr val="66FFFF"/>
                </a:solidFill>
              </a:rPr>
              <a:t>blessing</a:t>
            </a:r>
            <a:r>
              <a:rPr lang="en-US" dirty="0" smtClean="0"/>
              <a:t> (</a:t>
            </a:r>
            <a:r>
              <a:rPr lang="en-US" i="1" dirty="0" err="1" smtClean="0"/>
              <a:t>b</a:t>
            </a:r>
            <a:r>
              <a:rPr lang="en-US" i="1" baseline="30000" dirty="0" err="1" smtClean="0"/>
              <a:t>e</a:t>
            </a:r>
            <a:r>
              <a:rPr lang="en-US" i="1" dirty="0" err="1" smtClean="0"/>
              <a:t>rakah</a:t>
            </a:r>
            <a:r>
              <a:rPr lang="en-US" dirty="0" smtClean="0"/>
              <a:t>) </a:t>
            </a:r>
          </a:p>
        </p:txBody>
      </p:sp>
      <p:sp>
        <p:nvSpPr>
          <p:cNvPr id="4" name="TextBox 3"/>
          <p:cNvSpPr txBox="1"/>
          <p:nvPr/>
        </p:nvSpPr>
        <p:spPr>
          <a:xfrm>
            <a:off x="228600" y="7620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3:10</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defRPr/>
            </a:pPr>
            <a:r>
              <a:rPr lang="en-US" dirty="0" smtClean="0"/>
              <a:t>Special Terms in Malachi</a:t>
            </a:r>
            <a:endParaRPr lang="en-US" dirty="0"/>
          </a:p>
        </p:txBody>
      </p:sp>
      <p:sp>
        <p:nvSpPr>
          <p:cNvPr id="3" name="Content Placeholder 2"/>
          <p:cNvSpPr>
            <a:spLocks noGrp="1"/>
          </p:cNvSpPr>
          <p:nvPr>
            <p:ph idx="1"/>
          </p:nvPr>
        </p:nvSpPr>
        <p:spPr>
          <a:xfrm>
            <a:off x="0" y="1600200"/>
            <a:ext cx="9144000" cy="4800600"/>
          </a:xfrm>
        </p:spPr>
        <p:txBody>
          <a:bodyPr/>
          <a:lstStyle/>
          <a:p>
            <a:pPr marL="0" indent="0">
              <a:buFont typeface="Wingdings" panose="05000000000000000000" pitchFamily="2" charset="2"/>
              <a:buNone/>
              <a:defRPr/>
            </a:pPr>
            <a:r>
              <a:rPr lang="en-US" sz="2800" b="1" dirty="0" smtClean="0">
                <a:solidFill>
                  <a:srgbClr val="66FFFF"/>
                </a:solidFill>
              </a:rPr>
              <a:t>Rebuke =  </a:t>
            </a:r>
            <a:r>
              <a:rPr lang="he-IL" sz="2800" dirty="0">
                <a:latin typeface="SBL Hebrew" panose="02000000000000000000" pitchFamily="2" charset="-79"/>
              </a:rPr>
              <a:t>גָּעַר</a:t>
            </a:r>
            <a:r>
              <a:rPr lang="en-US" sz="2800" b="1" dirty="0" smtClean="0">
                <a:solidFill>
                  <a:srgbClr val="66FFFF"/>
                </a:solidFill>
              </a:rPr>
              <a:t> = </a:t>
            </a:r>
            <a:r>
              <a:rPr lang="en-US" sz="2800" b="1" i="1" dirty="0" err="1" smtClean="0">
                <a:solidFill>
                  <a:srgbClr val="66FFFF"/>
                </a:solidFill>
              </a:rPr>
              <a:t>ga’ar</a:t>
            </a:r>
            <a:r>
              <a:rPr lang="en-US" sz="2800" b="1" dirty="0" smtClean="0">
                <a:solidFill>
                  <a:srgbClr val="66FFFF"/>
                </a:solidFill>
              </a:rPr>
              <a:t> = reproach, rebuke</a:t>
            </a:r>
            <a:r>
              <a:rPr lang="en-US" sz="2800" dirty="0" smtClean="0"/>
              <a:t> </a:t>
            </a:r>
          </a:p>
          <a:p>
            <a:pPr>
              <a:defRPr/>
            </a:pPr>
            <a:r>
              <a:rPr lang="en-US" sz="2800" dirty="0" smtClean="0"/>
              <a:t>God rebukes nations </a:t>
            </a:r>
            <a:r>
              <a:rPr lang="en-US" sz="2800" dirty="0" smtClean="0">
                <a:solidFill>
                  <a:schemeClr val="accent6">
                    <a:lumMod val="60000"/>
                    <a:lumOff val="40000"/>
                  </a:schemeClr>
                </a:solidFill>
              </a:rPr>
              <a:t>Ps 9:5; Isa 17:13</a:t>
            </a:r>
          </a:p>
          <a:p>
            <a:pPr>
              <a:defRPr/>
            </a:pPr>
            <a:r>
              <a:rPr lang="en-US" sz="2800" dirty="0" smtClean="0"/>
              <a:t>God rebukes the beasts </a:t>
            </a:r>
            <a:r>
              <a:rPr lang="en-US" sz="2800" dirty="0" smtClean="0">
                <a:solidFill>
                  <a:schemeClr val="accent6">
                    <a:lumMod val="60000"/>
                    <a:lumOff val="40000"/>
                  </a:schemeClr>
                </a:solidFill>
              </a:rPr>
              <a:t>Ps 68:30</a:t>
            </a:r>
          </a:p>
          <a:p>
            <a:pPr>
              <a:defRPr/>
            </a:pPr>
            <a:r>
              <a:rPr lang="en-US" sz="2800" dirty="0" smtClean="0"/>
              <a:t>God rebukes the sea and it dried up </a:t>
            </a:r>
            <a:r>
              <a:rPr lang="en-US" sz="2800" dirty="0" smtClean="0">
                <a:solidFill>
                  <a:schemeClr val="accent6">
                    <a:lumMod val="60000"/>
                    <a:lumOff val="40000"/>
                  </a:schemeClr>
                </a:solidFill>
              </a:rPr>
              <a:t>Ps 106:9; Nah 1:4</a:t>
            </a:r>
          </a:p>
          <a:p>
            <a:pPr>
              <a:defRPr/>
            </a:pPr>
            <a:r>
              <a:rPr lang="en-US" sz="2800" dirty="0" smtClean="0"/>
              <a:t>God rebukes the insolent and cursed </a:t>
            </a:r>
            <a:r>
              <a:rPr lang="en-US" sz="2800" dirty="0" smtClean="0">
                <a:solidFill>
                  <a:schemeClr val="accent6">
                    <a:lumMod val="60000"/>
                    <a:lumOff val="40000"/>
                  </a:schemeClr>
                </a:solidFill>
              </a:rPr>
              <a:t>Ps 119:21</a:t>
            </a:r>
          </a:p>
          <a:p>
            <a:pPr>
              <a:defRPr/>
            </a:pPr>
            <a:r>
              <a:rPr lang="en-US" sz="2800" dirty="0" smtClean="0"/>
              <a:t>God rebukes Satan </a:t>
            </a:r>
            <a:r>
              <a:rPr lang="en-US" sz="2800" dirty="0" err="1" smtClean="0">
                <a:solidFill>
                  <a:schemeClr val="accent6">
                    <a:lumMod val="60000"/>
                    <a:lumOff val="40000"/>
                  </a:schemeClr>
                </a:solidFill>
              </a:rPr>
              <a:t>Zech</a:t>
            </a:r>
            <a:r>
              <a:rPr lang="en-US" sz="2800" dirty="0" smtClean="0">
                <a:solidFill>
                  <a:schemeClr val="accent6">
                    <a:lumMod val="60000"/>
                    <a:lumOff val="40000"/>
                  </a:schemeClr>
                </a:solidFill>
              </a:rPr>
              <a:t> 3:2</a:t>
            </a:r>
          </a:p>
          <a:p>
            <a:pPr>
              <a:defRPr/>
            </a:pPr>
            <a:r>
              <a:rPr lang="en-US" sz="2800" dirty="0" smtClean="0"/>
              <a:t>God rebukes offspring of wayward priests </a:t>
            </a:r>
            <a:r>
              <a:rPr lang="en-US" sz="2800" dirty="0" smtClean="0">
                <a:solidFill>
                  <a:schemeClr val="accent6">
                    <a:lumMod val="60000"/>
                    <a:lumOff val="40000"/>
                  </a:schemeClr>
                </a:solidFill>
              </a:rPr>
              <a:t>Mal 2:3</a:t>
            </a:r>
          </a:p>
          <a:p>
            <a:pPr>
              <a:defRPr/>
            </a:pPr>
            <a:r>
              <a:rPr lang="en-US" sz="2800" dirty="0" smtClean="0"/>
              <a:t>God rebukes the devourer of crops for His people </a:t>
            </a:r>
          </a:p>
          <a:p>
            <a:pPr marL="0" indent="0">
              <a:buFont typeface="Wingdings" panose="05000000000000000000" pitchFamily="2" charset="2"/>
              <a:buNone/>
              <a:defRPr/>
            </a:pPr>
            <a:r>
              <a:rPr lang="en-US" sz="2800" dirty="0"/>
              <a:t>	</a:t>
            </a:r>
            <a:r>
              <a:rPr lang="en-US" sz="2800" dirty="0" smtClean="0">
                <a:solidFill>
                  <a:schemeClr val="accent6">
                    <a:lumMod val="60000"/>
                    <a:lumOff val="40000"/>
                  </a:schemeClr>
                </a:solidFill>
              </a:rPr>
              <a:t>Mal 3:11</a:t>
            </a:r>
          </a:p>
          <a:p>
            <a:pPr marL="0" indent="0">
              <a:buFont typeface="Wingdings" panose="05000000000000000000" pitchFamily="2" charset="2"/>
              <a:buNone/>
              <a:defRPr/>
            </a:pPr>
            <a:r>
              <a:rPr lang="en-US" sz="2800" dirty="0"/>
              <a:t>	</a:t>
            </a:r>
            <a:endParaRPr lang="en-US" sz="2800" dirty="0" smtClean="0"/>
          </a:p>
        </p:txBody>
      </p:sp>
      <p:sp>
        <p:nvSpPr>
          <p:cNvPr id="4" name="TextBox 3"/>
          <p:cNvSpPr txBox="1"/>
          <p:nvPr/>
        </p:nvSpPr>
        <p:spPr>
          <a:xfrm>
            <a:off x="228600" y="7620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3:11</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defRPr/>
            </a:pPr>
            <a:r>
              <a:rPr lang="en-US" dirty="0" smtClean="0"/>
              <a:t>Special Terms in Malachi</a:t>
            </a:r>
            <a:endParaRPr lang="en-US" dirty="0"/>
          </a:p>
        </p:txBody>
      </p:sp>
      <p:sp>
        <p:nvSpPr>
          <p:cNvPr id="3" name="Content Placeholder 2"/>
          <p:cNvSpPr>
            <a:spLocks noGrp="1"/>
          </p:cNvSpPr>
          <p:nvPr>
            <p:ph idx="1"/>
          </p:nvPr>
        </p:nvSpPr>
        <p:spPr>
          <a:xfrm>
            <a:off x="228600" y="1371600"/>
            <a:ext cx="8686800" cy="4759325"/>
          </a:xfrm>
        </p:spPr>
        <p:txBody>
          <a:bodyPr/>
          <a:lstStyle/>
          <a:p>
            <a:pPr marL="0" indent="0">
              <a:buFont typeface="Wingdings" panose="05000000000000000000" pitchFamily="2" charset="2"/>
              <a:buNone/>
              <a:defRPr/>
            </a:pPr>
            <a:r>
              <a:rPr lang="en-US" sz="2800" b="1" cap="all" dirty="0" smtClean="0">
                <a:solidFill>
                  <a:srgbClr val="92D050"/>
                </a:solidFill>
              </a:rPr>
              <a:t>the nations </a:t>
            </a:r>
            <a:r>
              <a:rPr lang="en-US" sz="2800" dirty="0" smtClean="0"/>
              <a:t>Malachi reminds Israel that they do not live in a vacuum; always the other peoples  of the world are observing, interacting, and most importantly, God’s will was for Israel to take His grace to lost, scattered humanity, a purpose seen by comparing the tower of Babel story (Gen. 11:1-9) and the call of Abram (Gen. 12:1-3) </a:t>
            </a:r>
          </a:p>
          <a:p>
            <a:pPr marL="0" indent="0">
              <a:buFont typeface="Wingdings" panose="05000000000000000000" pitchFamily="2" charset="2"/>
              <a:buNone/>
              <a:defRPr/>
            </a:pPr>
            <a:r>
              <a:rPr lang="en-US" sz="2800" b="1" cap="all" dirty="0" smtClean="0">
                <a:solidFill>
                  <a:srgbClr val="92D050"/>
                </a:solidFill>
              </a:rPr>
              <a:t>will </a:t>
            </a:r>
            <a:r>
              <a:rPr lang="en-US" sz="2800" b="1" cap="all" dirty="0">
                <a:solidFill>
                  <a:srgbClr val="92D050"/>
                </a:solidFill>
              </a:rPr>
              <a:t>call </a:t>
            </a:r>
            <a:r>
              <a:rPr lang="en-US" sz="2800" b="1" cap="all" dirty="0" smtClean="0">
                <a:solidFill>
                  <a:srgbClr val="92D050"/>
                </a:solidFill>
              </a:rPr>
              <a:t>you blessed </a:t>
            </a:r>
            <a:r>
              <a:rPr lang="en-US" sz="2800" b="1" dirty="0" smtClean="0">
                <a:solidFill>
                  <a:srgbClr val="92D050"/>
                </a:solidFill>
              </a:rPr>
              <a:t>(‘</a:t>
            </a:r>
            <a:r>
              <a:rPr lang="en-US" sz="2800" b="1" dirty="0" err="1" smtClean="0">
                <a:solidFill>
                  <a:srgbClr val="92D050"/>
                </a:solidFill>
              </a:rPr>
              <a:t>ashr</a:t>
            </a:r>
            <a:r>
              <a:rPr lang="en-US" sz="2800" b="1" dirty="0" smtClean="0">
                <a:solidFill>
                  <a:srgbClr val="92D050"/>
                </a:solidFill>
              </a:rPr>
              <a:t>) 3:12,15 </a:t>
            </a:r>
            <a:r>
              <a:rPr lang="en-US" sz="2800" dirty="0" smtClean="0"/>
              <a:t>the idea of the verb is to go straight, hopefully in the way of the Lord, resulting in happiness and contentment (opposite of complacency)</a:t>
            </a:r>
            <a:endParaRPr lang="en-US" sz="2800" dirty="0"/>
          </a:p>
        </p:txBody>
      </p:sp>
      <p:sp>
        <p:nvSpPr>
          <p:cNvPr id="4" name="TextBox 3"/>
          <p:cNvSpPr txBox="1"/>
          <p:nvPr/>
        </p:nvSpPr>
        <p:spPr>
          <a:xfrm>
            <a:off x="228600" y="7620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3:12</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6">
                    <a:lumMod val="60000"/>
                    <a:lumOff val="40000"/>
                  </a:schemeClr>
                </a:solidFill>
              </a:rPr>
              <a:t>Matthew Henry’s Summary of Malachi 3:7-12</a:t>
            </a:r>
            <a:endParaRPr lang="en-US" dirty="0">
              <a:solidFill>
                <a:schemeClr val="accent6">
                  <a:lumMod val="60000"/>
                  <a:lumOff val="40000"/>
                </a:schemeClr>
              </a:solidFill>
            </a:endParaRPr>
          </a:p>
        </p:txBody>
      </p:sp>
      <p:sp>
        <p:nvSpPr>
          <p:cNvPr id="3" name="Content Placeholder 2"/>
          <p:cNvSpPr>
            <a:spLocks noGrp="1"/>
          </p:cNvSpPr>
          <p:nvPr>
            <p:ph idx="1"/>
          </p:nvPr>
        </p:nvSpPr>
        <p:spPr/>
        <p:txBody>
          <a:bodyPr/>
          <a:lstStyle/>
          <a:p>
            <a:pPr marL="0" indent="0" algn="ctr">
              <a:buFont typeface="Wingdings" panose="05000000000000000000" pitchFamily="2" charset="2"/>
              <a:buNone/>
              <a:defRPr/>
            </a:pPr>
            <a:r>
              <a:rPr lang="en-US" sz="4000" dirty="0" smtClean="0">
                <a:effectLst/>
              </a:rPr>
              <a:t>“We have here God's controversy with the men of that generation, for deserting his service and robbing him--wicked servants indeed, that not only </a:t>
            </a:r>
            <a:r>
              <a:rPr lang="en-US" sz="4000" u="sng" dirty="0" smtClean="0">
                <a:effectLst/>
              </a:rPr>
              <a:t>run away from</a:t>
            </a:r>
            <a:r>
              <a:rPr lang="en-US" sz="4000" dirty="0" smtClean="0">
                <a:effectLst/>
              </a:rPr>
              <a:t> their Master, but </a:t>
            </a:r>
            <a:r>
              <a:rPr lang="en-US" sz="4000" u="sng" dirty="0" smtClean="0">
                <a:effectLst/>
              </a:rPr>
              <a:t>run away with</a:t>
            </a:r>
            <a:r>
              <a:rPr lang="en-US" sz="4000" dirty="0" smtClean="0">
                <a:effectLst/>
              </a:rPr>
              <a:t> their Master's goods.”</a:t>
            </a:r>
            <a:endParaRPr lang="en-US" sz="40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defRPr/>
            </a:pPr>
            <a:r>
              <a:rPr lang="en-US" dirty="0" smtClean="0"/>
              <a:t>“Talking Bad About God”</a:t>
            </a:r>
            <a:endParaRPr lang="en-US" dirty="0"/>
          </a:p>
        </p:txBody>
      </p:sp>
      <p:sp>
        <p:nvSpPr>
          <p:cNvPr id="3" name="Content Placeholder 2"/>
          <p:cNvSpPr>
            <a:spLocks noGrp="1"/>
          </p:cNvSpPr>
          <p:nvPr>
            <p:ph idx="1"/>
          </p:nvPr>
        </p:nvSpPr>
        <p:spPr>
          <a:xfrm>
            <a:off x="228600" y="1295400"/>
            <a:ext cx="8610600" cy="5029200"/>
          </a:xfrm>
        </p:spPr>
        <p:txBody>
          <a:bodyPr/>
          <a:lstStyle/>
          <a:p>
            <a:pPr marL="0" indent="0">
              <a:buClr>
                <a:schemeClr val="accent6">
                  <a:lumMod val="60000"/>
                  <a:lumOff val="40000"/>
                </a:schemeClr>
              </a:buClr>
              <a:buSzPct val="90000"/>
              <a:buFont typeface="Wingdings" panose="05000000000000000000" pitchFamily="2" charset="2"/>
              <a:buNone/>
              <a:defRPr/>
            </a:pPr>
            <a:r>
              <a:rPr lang="en-US" sz="2800" b="1" dirty="0" smtClean="0">
                <a:solidFill>
                  <a:schemeClr val="accent6">
                    <a:lumMod val="60000"/>
                    <a:lumOff val="40000"/>
                  </a:schemeClr>
                </a:solidFill>
              </a:rPr>
              <a:t>3:13 </a:t>
            </a:r>
            <a:r>
              <a:rPr lang="en-US" sz="2800" b="1" dirty="0" smtClean="0"/>
              <a:t>The Lord hears our words and often they are “strong against Him” </a:t>
            </a:r>
            <a:r>
              <a:rPr lang="en-US" sz="2800" b="1" i="1" dirty="0" err="1" smtClean="0">
                <a:solidFill>
                  <a:schemeClr val="accent6">
                    <a:lumMod val="60000"/>
                    <a:lumOff val="40000"/>
                  </a:schemeClr>
                </a:solidFill>
              </a:rPr>
              <a:t>chazaq</a:t>
            </a:r>
            <a:r>
              <a:rPr lang="en-US" sz="2800" b="1" dirty="0" smtClean="0"/>
              <a:t> (same word used in heart-hardening language of Exodus) hard language flows from a hard heart</a:t>
            </a:r>
          </a:p>
          <a:p>
            <a:pPr marL="0" indent="0">
              <a:buClr>
                <a:schemeClr val="accent6">
                  <a:lumMod val="60000"/>
                  <a:lumOff val="40000"/>
                </a:schemeClr>
              </a:buClr>
              <a:buSzPct val="90000"/>
              <a:buFont typeface="Wingdings" panose="05000000000000000000" pitchFamily="2" charset="2"/>
              <a:buNone/>
              <a:defRPr/>
            </a:pPr>
            <a:r>
              <a:rPr lang="en-US" sz="2800" b="1" dirty="0" smtClean="0">
                <a:solidFill>
                  <a:schemeClr val="accent6">
                    <a:lumMod val="60000"/>
                    <a:lumOff val="40000"/>
                  </a:schemeClr>
                </a:solidFill>
              </a:rPr>
              <a:t>3:14 </a:t>
            </a:r>
            <a:r>
              <a:rPr lang="en-US" sz="2800" b="1" dirty="0" smtClean="0"/>
              <a:t>Vain to serve God </a:t>
            </a:r>
            <a:r>
              <a:rPr lang="en-US" sz="2800" b="1" i="1" dirty="0" smtClean="0">
                <a:solidFill>
                  <a:schemeClr val="accent6">
                    <a:lumMod val="60000"/>
                    <a:lumOff val="40000"/>
                  </a:schemeClr>
                </a:solidFill>
              </a:rPr>
              <a:t>shav</a:t>
            </a:r>
            <a:r>
              <a:rPr lang="en-US" sz="2800" b="1" i="1" baseline="30000" dirty="0" smtClean="0">
                <a:solidFill>
                  <a:schemeClr val="accent6">
                    <a:lumMod val="60000"/>
                    <a:lumOff val="40000"/>
                  </a:schemeClr>
                </a:solidFill>
              </a:rPr>
              <a:t>e</a:t>
            </a:r>
            <a:r>
              <a:rPr lang="en-US" sz="2800" b="1" i="1" dirty="0" smtClean="0">
                <a:solidFill>
                  <a:schemeClr val="accent6">
                    <a:lumMod val="60000"/>
                    <a:lumOff val="40000"/>
                  </a:schemeClr>
                </a:solidFill>
              </a:rPr>
              <a:t>’  </a:t>
            </a:r>
            <a:r>
              <a:rPr lang="en-US" sz="2800" b="1" dirty="0" smtClean="0"/>
              <a:t>=</a:t>
            </a:r>
            <a:r>
              <a:rPr lang="en-US" sz="2800" b="1" i="1" dirty="0" smtClean="0">
                <a:solidFill>
                  <a:schemeClr val="accent6">
                    <a:lumMod val="60000"/>
                    <a:lumOff val="40000"/>
                  </a:schemeClr>
                </a:solidFill>
              </a:rPr>
              <a:t> </a:t>
            </a:r>
            <a:r>
              <a:rPr lang="en-US" sz="2800" b="1" dirty="0" smtClean="0"/>
              <a:t>lie or false witness in</a:t>
            </a:r>
            <a:r>
              <a:rPr lang="en-US" sz="2800" b="1" dirty="0" smtClean="0">
                <a:solidFill>
                  <a:schemeClr val="accent6">
                    <a:lumMod val="60000"/>
                    <a:lumOff val="40000"/>
                  </a:schemeClr>
                </a:solidFill>
              </a:rPr>
              <a:t> </a:t>
            </a:r>
            <a:r>
              <a:rPr lang="en-US" sz="2800" b="1" dirty="0" smtClean="0"/>
              <a:t>Deut. 5:20; what profit </a:t>
            </a:r>
            <a:r>
              <a:rPr lang="en-US" sz="2800" b="1" i="1" dirty="0" err="1" smtClean="0">
                <a:solidFill>
                  <a:schemeClr val="accent6">
                    <a:lumMod val="60000"/>
                    <a:lumOff val="40000"/>
                  </a:schemeClr>
                </a:solidFill>
              </a:rPr>
              <a:t>beza</a:t>
            </a:r>
            <a:r>
              <a:rPr lang="en-US" sz="2800" b="1" i="1" dirty="0" smtClean="0">
                <a:solidFill>
                  <a:schemeClr val="accent6">
                    <a:lumMod val="60000"/>
                    <a:lumOff val="40000"/>
                  </a:schemeClr>
                </a:solidFill>
              </a:rPr>
              <a:t>’  </a:t>
            </a:r>
            <a:r>
              <a:rPr lang="en-US" sz="2800" b="1" dirty="0" smtClean="0"/>
              <a:t>=</a:t>
            </a:r>
            <a:r>
              <a:rPr lang="en-US" sz="2800" b="1" i="1" dirty="0" smtClean="0"/>
              <a:t> </a:t>
            </a:r>
            <a:r>
              <a:rPr lang="en-US" sz="2800" b="1" dirty="0" smtClean="0"/>
              <a:t>ill-gotten gain (approaching God’s work like a thief hunting for stolen goods)</a:t>
            </a:r>
            <a:endParaRPr lang="en-US" sz="2800" b="1" dirty="0" smtClean="0">
              <a:solidFill>
                <a:schemeClr val="accent6">
                  <a:lumMod val="60000"/>
                  <a:lumOff val="40000"/>
                </a:schemeClr>
              </a:solidFill>
            </a:endParaRPr>
          </a:p>
          <a:p>
            <a:pPr marL="0" indent="0">
              <a:buClr>
                <a:schemeClr val="accent6">
                  <a:lumMod val="60000"/>
                  <a:lumOff val="40000"/>
                </a:schemeClr>
              </a:buClr>
              <a:buSzPct val="90000"/>
              <a:buFont typeface="Wingdings" panose="05000000000000000000" pitchFamily="2" charset="2"/>
              <a:buNone/>
              <a:defRPr/>
            </a:pPr>
            <a:r>
              <a:rPr lang="en-US" sz="2800" b="1" dirty="0" smtClean="0">
                <a:solidFill>
                  <a:schemeClr val="accent6">
                    <a:lumMod val="60000"/>
                    <a:lumOff val="40000"/>
                  </a:schemeClr>
                </a:solidFill>
              </a:rPr>
              <a:t>3:15 </a:t>
            </a:r>
            <a:r>
              <a:rPr lang="en-US" sz="2800" b="1" dirty="0" smtClean="0"/>
              <a:t>Questioning God’s ability to keep evil people in line “Not even God can stop the growing evil and immorality” </a:t>
            </a:r>
            <a:endParaRPr lang="en-US" sz="2800" b="1" dirty="0"/>
          </a:p>
        </p:txBody>
      </p:sp>
      <p:sp>
        <p:nvSpPr>
          <p:cNvPr id="4" name="TextBox 3"/>
          <p:cNvSpPr txBox="1"/>
          <p:nvPr/>
        </p:nvSpPr>
        <p:spPr>
          <a:xfrm>
            <a:off x="228600" y="7620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3:13-15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104" y="0"/>
            <a:ext cx="8229600" cy="1143000"/>
          </a:xfrm>
        </p:spPr>
        <p:txBody>
          <a:bodyPr/>
          <a:lstStyle/>
          <a:p>
            <a:pPr>
              <a:defRPr/>
            </a:pPr>
            <a:r>
              <a:rPr lang="en-US" dirty="0" smtClean="0"/>
              <a:t>Online Resources </a:t>
            </a:r>
            <a:endParaRPr lang="en-US" dirty="0"/>
          </a:p>
        </p:txBody>
      </p:sp>
      <p:sp>
        <p:nvSpPr>
          <p:cNvPr id="3" name="Content Placeholder 2"/>
          <p:cNvSpPr>
            <a:spLocks noGrp="1"/>
          </p:cNvSpPr>
          <p:nvPr>
            <p:ph idx="1"/>
          </p:nvPr>
        </p:nvSpPr>
        <p:spPr>
          <a:xfrm>
            <a:off x="457200" y="1295400"/>
            <a:ext cx="8229600" cy="4953000"/>
          </a:xfrm>
          <a:solidFill>
            <a:schemeClr val="bg2">
              <a:lumMod val="40000"/>
              <a:lumOff val="60000"/>
            </a:schemeClr>
          </a:solidFill>
        </p:spPr>
        <p:txBody>
          <a:bodyPr/>
          <a:lstStyle/>
          <a:p>
            <a:pPr>
              <a:defRPr/>
            </a:pPr>
            <a:r>
              <a:rPr lang="en-US" dirty="0" smtClean="0"/>
              <a:t>Lifeway </a:t>
            </a:r>
            <a:r>
              <a:rPr lang="en-US" sz="2400" dirty="0" smtClean="0">
                <a:solidFill>
                  <a:srgbClr val="FFFF00"/>
                </a:solidFill>
                <a:hlinkClick r:id="rId3"/>
              </a:rPr>
              <a:t>http://www.lifeway.com/n/Product-Family/January-Bible-Study</a:t>
            </a:r>
            <a:r>
              <a:rPr lang="en-US" sz="2400" dirty="0" smtClean="0">
                <a:solidFill>
                  <a:srgbClr val="FFFF00"/>
                </a:solidFill>
              </a:rPr>
              <a:t>  </a:t>
            </a:r>
            <a:endParaRPr lang="en-US" dirty="0" smtClean="0">
              <a:solidFill>
                <a:srgbClr val="FFFF00"/>
              </a:solidFill>
            </a:endParaRPr>
          </a:p>
          <a:p>
            <a:pPr>
              <a:defRPr/>
            </a:pPr>
            <a:r>
              <a:rPr lang="en-US" dirty="0" smtClean="0"/>
              <a:t>Precept Austin</a:t>
            </a:r>
            <a:r>
              <a:rPr lang="en-US" sz="3600" dirty="0" smtClean="0">
                <a:solidFill>
                  <a:schemeClr val="accent6"/>
                </a:solidFill>
              </a:rPr>
              <a:t> </a:t>
            </a:r>
            <a:r>
              <a:rPr lang="en-US" sz="2400" dirty="0" smtClean="0">
                <a:solidFill>
                  <a:schemeClr val="accent6"/>
                </a:solidFill>
                <a:hlinkClick r:id="rId4"/>
              </a:rPr>
              <a:t>http://www.preceptaustin.org/malachi_1_resources</a:t>
            </a:r>
            <a:r>
              <a:rPr lang="en-US" sz="2400" dirty="0" smtClean="0">
                <a:solidFill>
                  <a:schemeClr val="accent6"/>
                </a:solidFill>
              </a:rPr>
              <a:t> </a:t>
            </a:r>
          </a:p>
          <a:p>
            <a:pPr>
              <a:defRPr/>
            </a:pPr>
            <a:r>
              <a:rPr lang="en-US" dirty="0" smtClean="0"/>
              <a:t>the Text this Week </a:t>
            </a:r>
            <a:r>
              <a:rPr lang="en-US" sz="2400" dirty="0" smtClean="0">
                <a:hlinkClick r:id="rId5"/>
              </a:rPr>
              <a:t>http://www.textweek.com/prophets/malachi.htm</a:t>
            </a:r>
            <a:r>
              <a:rPr lang="en-US" sz="2400" dirty="0" smtClean="0"/>
              <a:t>   </a:t>
            </a:r>
          </a:p>
          <a:p>
            <a:pPr>
              <a:defRPr/>
            </a:pPr>
            <a:r>
              <a:rPr lang="en-US" dirty="0" smtClean="0"/>
              <a:t>Bible.org</a:t>
            </a:r>
            <a:r>
              <a:rPr lang="en-US" sz="2800" dirty="0" smtClean="0"/>
              <a:t> </a:t>
            </a:r>
            <a:r>
              <a:rPr lang="en-US" sz="2800" dirty="0" smtClean="0">
                <a:solidFill>
                  <a:srgbClr val="FFFF00"/>
                </a:solidFill>
                <a:hlinkClick r:id="rId6"/>
              </a:rPr>
              <a:t>https://bible.org/article/introduction-book-malachi</a:t>
            </a:r>
            <a:r>
              <a:rPr lang="en-US" sz="2800" dirty="0" smtClean="0">
                <a:solidFill>
                  <a:srgbClr val="FFFF00"/>
                </a:solidFill>
              </a:rPr>
              <a:t>   </a:t>
            </a:r>
          </a:p>
          <a:p>
            <a:pPr>
              <a:defRPr/>
            </a:pPr>
            <a:r>
              <a:rPr lang="en-US" dirty="0" smtClean="0"/>
              <a:t>YouTube</a:t>
            </a:r>
            <a:r>
              <a:rPr lang="en-US" sz="2800" dirty="0" smtClean="0">
                <a:solidFill>
                  <a:srgbClr val="FFFF00"/>
                </a:solidFill>
              </a:rPr>
              <a:t> </a:t>
            </a:r>
            <a:r>
              <a:rPr lang="en-US" sz="2400" dirty="0" smtClean="0">
                <a:solidFill>
                  <a:schemeClr val="bg1">
                    <a:lumMod val="20000"/>
                    <a:lumOff val="80000"/>
                  </a:schemeClr>
                </a:solidFill>
                <a:hlinkClick r:id="rId7"/>
              </a:rPr>
              <a:t>https://www.youtube.com/watch?v=7Ot-vRrUP58</a:t>
            </a:r>
            <a:endParaRPr lang="en-US" sz="2400" dirty="0" smtClean="0">
              <a:solidFill>
                <a:schemeClr val="bg1">
                  <a:lumMod val="20000"/>
                  <a:lumOff val="80000"/>
                </a:schemeClr>
              </a:solidFill>
            </a:endParaRPr>
          </a:p>
        </p:txBody>
      </p:sp>
      <p:sp>
        <p:nvSpPr>
          <p:cNvPr id="4" name="TextBox 3"/>
          <p:cNvSpPr txBox="1"/>
          <p:nvPr/>
        </p:nvSpPr>
        <p:spPr>
          <a:xfrm>
            <a:off x="457200" y="838200"/>
            <a:ext cx="8326703" cy="369332"/>
          </a:xfrm>
          <a:prstGeom prst="rect">
            <a:avLst/>
          </a:prstGeom>
          <a:noFill/>
        </p:spPr>
        <p:txBody>
          <a:bodyPr wrap="none" rtlCol="0">
            <a:spAutoFit/>
          </a:bodyPr>
          <a:lstStyle/>
          <a:p>
            <a:r>
              <a:rPr lang="en-US" dirty="0" smtClean="0"/>
              <a:t>Click the links while in Presentation Mode and they will take you to the websites.</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pPr>
              <a:defRPr/>
            </a:pPr>
            <a:r>
              <a:rPr lang="en-US" dirty="0" smtClean="0"/>
              <a:t>God’s Book of Remembrance</a:t>
            </a:r>
            <a:endParaRPr lang="en-US" dirty="0"/>
          </a:p>
        </p:txBody>
      </p:sp>
      <p:sp>
        <p:nvSpPr>
          <p:cNvPr id="3" name="Content Placeholder 2"/>
          <p:cNvSpPr>
            <a:spLocks noGrp="1"/>
          </p:cNvSpPr>
          <p:nvPr>
            <p:ph idx="1"/>
          </p:nvPr>
        </p:nvSpPr>
        <p:spPr/>
        <p:txBody>
          <a:bodyPr/>
          <a:lstStyle/>
          <a:p>
            <a:pPr>
              <a:defRPr/>
            </a:pPr>
            <a:r>
              <a:rPr lang="en-US" dirty="0" smtClean="0"/>
              <a:t>Book of Remembrance </a:t>
            </a:r>
            <a:r>
              <a:rPr lang="en-US" i="1" dirty="0" err="1" smtClean="0">
                <a:solidFill>
                  <a:srgbClr val="FFFF00"/>
                </a:solidFill>
              </a:rPr>
              <a:t>sepher</a:t>
            </a:r>
            <a:r>
              <a:rPr lang="en-US" i="1" dirty="0" smtClean="0">
                <a:solidFill>
                  <a:srgbClr val="FFFF00"/>
                </a:solidFill>
              </a:rPr>
              <a:t> </a:t>
            </a:r>
            <a:r>
              <a:rPr lang="en-US" i="1" dirty="0" err="1" smtClean="0">
                <a:solidFill>
                  <a:srgbClr val="FFFF00"/>
                </a:solidFill>
              </a:rPr>
              <a:t>zikkaron</a:t>
            </a:r>
            <a:endParaRPr lang="en-US" i="1" dirty="0" smtClean="0">
              <a:solidFill>
                <a:srgbClr val="FFFF00"/>
              </a:solidFill>
            </a:endParaRPr>
          </a:p>
          <a:p>
            <a:pPr marL="971550" lvl="1" indent="-514350">
              <a:buFont typeface="+mj-lt"/>
              <a:buAutoNum type="alphaUcPeriod"/>
              <a:defRPr/>
            </a:pPr>
            <a:r>
              <a:rPr lang="en-US" dirty="0" smtClean="0">
                <a:solidFill>
                  <a:srgbClr val="66FFFF"/>
                </a:solidFill>
              </a:rPr>
              <a:t>Not for the arrogant </a:t>
            </a:r>
            <a:r>
              <a:rPr lang="en-US" dirty="0" smtClean="0"/>
              <a:t>(3:13-14)</a:t>
            </a:r>
          </a:p>
          <a:p>
            <a:pPr marL="971550" lvl="1" indent="-514350">
              <a:buFont typeface="+mj-lt"/>
              <a:buAutoNum type="alphaUcPeriod"/>
              <a:defRPr/>
            </a:pPr>
            <a:r>
              <a:rPr lang="en-US" dirty="0" smtClean="0">
                <a:solidFill>
                  <a:srgbClr val="66FFFF"/>
                </a:solidFill>
              </a:rPr>
              <a:t>Not for the admirers of the arrogant </a:t>
            </a:r>
            <a:r>
              <a:rPr lang="en-US" dirty="0" smtClean="0"/>
              <a:t>(3:15)</a:t>
            </a:r>
          </a:p>
          <a:p>
            <a:pPr marL="457200" lvl="1" indent="0">
              <a:buFont typeface="Wingdings" panose="05000000000000000000" pitchFamily="2" charset="2"/>
              <a:buNone/>
              <a:defRPr/>
            </a:pPr>
            <a:r>
              <a:rPr lang="en-US" dirty="0"/>
              <a:t>	</a:t>
            </a:r>
            <a:r>
              <a:rPr lang="en-US" sz="2400" dirty="0" smtClean="0"/>
              <a:t>(A &amp; B are similar to those in Romans 1:28-32)</a:t>
            </a:r>
            <a:endParaRPr lang="en-US" dirty="0" smtClean="0"/>
          </a:p>
          <a:p>
            <a:pPr marL="971550" lvl="1" indent="-514350">
              <a:buFont typeface="+mj-lt"/>
              <a:buAutoNum type="alphaUcPeriod" startAt="3"/>
              <a:defRPr/>
            </a:pPr>
            <a:r>
              <a:rPr lang="en-US" dirty="0" smtClean="0">
                <a:solidFill>
                  <a:srgbClr val="66FFFF"/>
                </a:solidFill>
              </a:rPr>
              <a:t>But for those “who feared the L</a:t>
            </a:r>
            <a:r>
              <a:rPr lang="en-US" cap="small" dirty="0" smtClean="0">
                <a:solidFill>
                  <a:srgbClr val="66FFFF"/>
                </a:solidFill>
              </a:rPr>
              <a:t>ord</a:t>
            </a:r>
            <a:r>
              <a:rPr lang="en-US" dirty="0" smtClean="0">
                <a:solidFill>
                  <a:srgbClr val="66FFFF"/>
                </a:solidFill>
              </a:rPr>
              <a:t> and honored His name” </a:t>
            </a:r>
            <a:r>
              <a:rPr lang="en-US" dirty="0" smtClean="0"/>
              <a:t>(3:16) </a:t>
            </a:r>
            <a:r>
              <a:rPr lang="en-US" dirty="0" smtClean="0">
                <a:solidFill>
                  <a:srgbClr val="66FFFF"/>
                </a:solidFill>
              </a:rPr>
              <a:t>(NAC, 441)</a:t>
            </a:r>
          </a:p>
          <a:p>
            <a:pPr marL="1371600" lvl="2" indent="-514350">
              <a:buClr>
                <a:srgbClr val="FFFF00"/>
              </a:buClr>
              <a:buFont typeface="+mj-lt"/>
              <a:buAutoNum type="alphaUcPeriod"/>
              <a:defRPr/>
            </a:pPr>
            <a:r>
              <a:rPr lang="en-US" dirty="0" smtClean="0">
                <a:solidFill>
                  <a:srgbClr val="66FFFF"/>
                </a:solidFill>
              </a:rPr>
              <a:t>Feared = yare’ = not a debilitating phobia, but rather a reverential and empowering respect</a:t>
            </a:r>
          </a:p>
          <a:p>
            <a:pPr marL="1371600" lvl="2" indent="-514350">
              <a:buClr>
                <a:srgbClr val="FFFF00"/>
              </a:buClr>
              <a:buFont typeface="+mj-lt"/>
              <a:buAutoNum type="alphaUcPeriod"/>
              <a:defRPr/>
            </a:pPr>
            <a:r>
              <a:rPr lang="en-US" dirty="0" smtClean="0">
                <a:solidFill>
                  <a:srgbClr val="66FFFF"/>
                </a:solidFill>
              </a:rPr>
              <a:t>Honored = </a:t>
            </a:r>
            <a:r>
              <a:rPr lang="en-US" i="1" dirty="0" err="1" smtClean="0">
                <a:solidFill>
                  <a:srgbClr val="66FFFF"/>
                </a:solidFill>
              </a:rPr>
              <a:t>chashav</a:t>
            </a:r>
            <a:r>
              <a:rPr lang="en-US" dirty="0" smtClean="0">
                <a:solidFill>
                  <a:srgbClr val="66FFFF"/>
                </a:solidFill>
              </a:rPr>
              <a:t> = to value &amp; esteem</a:t>
            </a:r>
            <a:endParaRPr lang="en-US" dirty="0">
              <a:solidFill>
                <a:srgbClr val="66FFFF"/>
              </a:solidFill>
            </a:endParaRPr>
          </a:p>
        </p:txBody>
      </p:sp>
      <p:sp>
        <p:nvSpPr>
          <p:cNvPr id="4" name="TextBox 3"/>
          <p:cNvSpPr txBox="1"/>
          <p:nvPr/>
        </p:nvSpPr>
        <p:spPr>
          <a:xfrm>
            <a:off x="228600" y="12192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3:16</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00163"/>
            <a:ext cx="9144000" cy="5176837"/>
          </a:xfrm>
        </p:spPr>
        <p:txBody>
          <a:bodyPr/>
          <a:lstStyle/>
          <a:p>
            <a:pPr marL="0" indent="0">
              <a:buFont typeface="Wingdings" panose="05000000000000000000" pitchFamily="2" charset="2"/>
              <a:buNone/>
              <a:defRPr/>
            </a:pPr>
            <a:r>
              <a:rPr lang="en-US" dirty="0" smtClean="0"/>
              <a:t>Book of Remembrance </a:t>
            </a:r>
            <a:r>
              <a:rPr lang="en-US" i="1" dirty="0" err="1" smtClean="0">
                <a:solidFill>
                  <a:srgbClr val="FFFF00"/>
                </a:solidFill>
              </a:rPr>
              <a:t>sepher</a:t>
            </a:r>
            <a:r>
              <a:rPr lang="en-US" i="1" dirty="0" smtClean="0">
                <a:solidFill>
                  <a:srgbClr val="FFFF00"/>
                </a:solidFill>
              </a:rPr>
              <a:t> </a:t>
            </a:r>
            <a:r>
              <a:rPr lang="en-US" i="1" dirty="0" err="1" smtClean="0">
                <a:solidFill>
                  <a:srgbClr val="FFFF00"/>
                </a:solidFill>
              </a:rPr>
              <a:t>zikkaron</a:t>
            </a:r>
            <a:endParaRPr lang="en-US" i="1" dirty="0" smtClean="0">
              <a:solidFill>
                <a:srgbClr val="FFFF00"/>
              </a:solidFill>
            </a:endParaRPr>
          </a:p>
          <a:p>
            <a:pPr>
              <a:defRPr/>
            </a:pPr>
            <a:r>
              <a:rPr lang="en-US" sz="2800" dirty="0" smtClean="0">
                <a:solidFill>
                  <a:srgbClr val="FFFF00"/>
                </a:solidFill>
              </a:rPr>
              <a:t>There are similar concepts &amp; references in the Bible (here is just a sampling)</a:t>
            </a:r>
          </a:p>
          <a:p>
            <a:pPr>
              <a:defRPr/>
            </a:pPr>
            <a:r>
              <a:rPr lang="en-US" sz="2800" dirty="0" smtClean="0"/>
              <a:t>Gen. 5:1 </a:t>
            </a:r>
            <a:r>
              <a:rPr lang="en-US" sz="2800" dirty="0" smtClean="0">
                <a:solidFill>
                  <a:srgbClr val="66FFFF"/>
                </a:solidFill>
              </a:rPr>
              <a:t>book of generations</a:t>
            </a:r>
          </a:p>
          <a:p>
            <a:pPr>
              <a:defRPr/>
            </a:pPr>
            <a:r>
              <a:rPr lang="en-US" sz="2800" dirty="0" smtClean="0"/>
              <a:t>Exod. 17:14 </a:t>
            </a:r>
            <a:r>
              <a:rPr lang="en-US" sz="2800" dirty="0" smtClean="0">
                <a:solidFill>
                  <a:srgbClr val="66FFFF"/>
                </a:solidFill>
              </a:rPr>
              <a:t>a memorial in a book (RSV) </a:t>
            </a:r>
            <a:r>
              <a:rPr lang="en-US" sz="2800" i="1" dirty="0" err="1" smtClean="0">
                <a:solidFill>
                  <a:srgbClr val="66FFFF"/>
                </a:solidFill>
              </a:rPr>
              <a:t>zikkaron</a:t>
            </a:r>
            <a:r>
              <a:rPr lang="en-US" sz="2800" i="1" dirty="0" smtClean="0">
                <a:solidFill>
                  <a:srgbClr val="66FFFF"/>
                </a:solidFill>
              </a:rPr>
              <a:t> </a:t>
            </a:r>
            <a:r>
              <a:rPr lang="en-US" sz="2800" i="1" dirty="0" err="1" smtClean="0">
                <a:solidFill>
                  <a:srgbClr val="66FFFF"/>
                </a:solidFill>
              </a:rPr>
              <a:t>basepher</a:t>
            </a:r>
            <a:endParaRPr lang="en-US" sz="2800" i="1" dirty="0">
              <a:solidFill>
                <a:srgbClr val="66FFFF"/>
              </a:solidFill>
            </a:endParaRPr>
          </a:p>
          <a:p>
            <a:pPr>
              <a:defRPr/>
            </a:pPr>
            <a:r>
              <a:rPr lang="en-US" sz="2800" dirty="0" smtClean="0"/>
              <a:t>Exod. 24:7* </a:t>
            </a:r>
            <a:r>
              <a:rPr lang="en-US" sz="2800" dirty="0" smtClean="0">
                <a:solidFill>
                  <a:srgbClr val="66FFFF"/>
                </a:solidFill>
              </a:rPr>
              <a:t>the book of the covenant </a:t>
            </a:r>
            <a:r>
              <a:rPr lang="en-US" sz="2800" i="1" dirty="0" err="1" smtClean="0">
                <a:solidFill>
                  <a:srgbClr val="66FFFF"/>
                </a:solidFill>
              </a:rPr>
              <a:t>sepher</a:t>
            </a:r>
            <a:r>
              <a:rPr lang="en-US" sz="2800" i="1" dirty="0" smtClean="0">
                <a:solidFill>
                  <a:srgbClr val="66FFFF"/>
                </a:solidFill>
              </a:rPr>
              <a:t> </a:t>
            </a:r>
            <a:r>
              <a:rPr lang="en-US" sz="2800" i="1" dirty="0" err="1" smtClean="0">
                <a:solidFill>
                  <a:srgbClr val="66FFFF"/>
                </a:solidFill>
              </a:rPr>
              <a:t>hab</a:t>
            </a:r>
            <a:r>
              <a:rPr lang="en-US" sz="2800" i="1" baseline="30000" dirty="0" err="1" smtClean="0">
                <a:solidFill>
                  <a:srgbClr val="66FFFF"/>
                </a:solidFill>
              </a:rPr>
              <a:t>e</a:t>
            </a:r>
            <a:r>
              <a:rPr lang="en-US" sz="2800" i="1" dirty="0" err="1" smtClean="0">
                <a:solidFill>
                  <a:srgbClr val="66FFFF"/>
                </a:solidFill>
              </a:rPr>
              <a:t>rith</a:t>
            </a:r>
            <a:endParaRPr lang="en-US" sz="2800" i="1" dirty="0">
              <a:solidFill>
                <a:srgbClr val="66FFFF"/>
              </a:solidFill>
            </a:endParaRPr>
          </a:p>
          <a:p>
            <a:pPr>
              <a:defRPr/>
            </a:pPr>
            <a:r>
              <a:rPr lang="en-US" sz="2800" dirty="0" smtClean="0"/>
              <a:t>Exod. 32:32-33 </a:t>
            </a:r>
            <a:r>
              <a:rPr lang="en-US" sz="2800" dirty="0" smtClean="0">
                <a:solidFill>
                  <a:srgbClr val="66FFFF"/>
                </a:solidFill>
              </a:rPr>
              <a:t>God’s book </a:t>
            </a:r>
          </a:p>
          <a:p>
            <a:pPr>
              <a:defRPr/>
            </a:pPr>
            <a:r>
              <a:rPr lang="en-US" sz="2800" dirty="0" smtClean="0"/>
              <a:t>Esther 6:1 </a:t>
            </a:r>
            <a:r>
              <a:rPr lang="en-US" sz="2800" dirty="0" smtClean="0">
                <a:solidFill>
                  <a:srgbClr val="66FFFF"/>
                </a:solidFill>
              </a:rPr>
              <a:t>book of memorable deeds </a:t>
            </a:r>
            <a:r>
              <a:rPr lang="en-US" sz="2800" i="1" dirty="0" err="1" smtClean="0">
                <a:solidFill>
                  <a:srgbClr val="66FFFF"/>
                </a:solidFill>
              </a:rPr>
              <a:t>sepher</a:t>
            </a:r>
            <a:r>
              <a:rPr lang="en-US" sz="2800" i="1" dirty="0" smtClean="0">
                <a:solidFill>
                  <a:srgbClr val="66FFFF"/>
                </a:solidFill>
              </a:rPr>
              <a:t> </a:t>
            </a:r>
            <a:r>
              <a:rPr lang="en-US" sz="2800" i="1" dirty="0" err="1" smtClean="0">
                <a:solidFill>
                  <a:srgbClr val="66FFFF"/>
                </a:solidFill>
              </a:rPr>
              <a:t>hazzikeronoth</a:t>
            </a:r>
            <a:endParaRPr lang="en-US" sz="2800" i="1" dirty="0">
              <a:solidFill>
                <a:srgbClr val="66FFFF"/>
              </a:solidFill>
            </a:endParaRPr>
          </a:p>
          <a:p>
            <a:pPr>
              <a:defRPr/>
            </a:pPr>
            <a:r>
              <a:rPr lang="en-US" sz="2800" dirty="0" smtClean="0"/>
              <a:t>Rev. 20:12,15 </a:t>
            </a:r>
            <a:r>
              <a:rPr lang="en-US" sz="2800" dirty="0" smtClean="0">
                <a:solidFill>
                  <a:srgbClr val="66FFFF"/>
                </a:solidFill>
              </a:rPr>
              <a:t>the Book of Life </a:t>
            </a:r>
            <a:r>
              <a:rPr lang="en-US" sz="2800" i="1" dirty="0" err="1" smtClean="0">
                <a:solidFill>
                  <a:srgbClr val="66FFFF"/>
                </a:solidFill>
              </a:rPr>
              <a:t>sepher</a:t>
            </a:r>
            <a:r>
              <a:rPr lang="en-US" sz="2800" i="1" dirty="0" smtClean="0">
                <a:solidFill>
                  <a:srgbClr val="66FFFF"/>
                </a:solidFill>
              </a:rPr>
              <a:t> </a:t>
            </a:r>
            <a:r>
              <a:rPr lang="en-US" sz="2800" i="1" dirty="0" err="1" smtClean="0">
                <a:solidFill>
                  <a:srgbClr val="66FFFF"/>
                </a:solidFill>
              </a:rPr>
              <a:t>hachayyim</a:t>
            </a:r>
            <a:endParaRPr lang="en-US" sz="2800" i="1" dirty="0" smtClean="0">
              <a:solidFill>
                <a:srgbClr val="66FFFF"/>
              </a:solidFill>
            </a:endParaRPr>
          </a:p>
        </p:txBody>
      </p:sp>
      <p:sp>
        <p:nvSpPr>
          <p:cNvPr id="4" name="TextBox 3"/>
          <p:cNvSpPr txBox="1"/>
          <p:nvPr/>
        </p:nvSpPr>
        <p:spPr>
          <a:xfrm>
            <a:off x="228600" y="8382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3:16</a:t>
            </a:r>
          </a:p>
        </p:txBody>
      </p:sp>
      <p:sp>
        <p:nvSpPr>
          <p:cNvPr id="5" name="TextBox 4"/>
          <p:cNvSpPr txBox="1"/>
          <p:nvPr/>
        </p:nvSpPr>
        <p:spPr>
          <a:xfrm>
            <a:off x="4267200" y="2362200"/>
            <a:ext cx="3733800" cy="461963"/>
          </a:xfrm>
          <a:prstGeom prst="rect">
            <a:avLst/>
          </a:prstGeom>
          <a:solidFill>
            <a:schemeClr val="tx1">
              <a:lumMod val="95000"/>
            </a:schemeClr>
          </a:solidFill>
        </p:spPr>
        <p:txBody>
          <a:bodyPr>
            <a:spAutoFit/>
          </a:bodyPr>
          <a:lstStyle/>
          <a:p>
            <a:pPr algn="ctr">
              <a:defRPr/>
            </a:pPr>
            <a:r>
              <a:rPr lang="en-US" sz="2400" b="1" dirty="0">
                <a:solidFill>
                  <a:schemeClr val="accent4">
                    <a:lumMod val="10000"/>
                  </a:schemeClr>
                </a:solidFill>
              </a:rPr>
              <a:t>Ps.69:28</a:t>
            </a:r>
            <a:endParaRPr lang="en-US" sz="2000" b="1" dirty="0">
              <a:solidFill>
                <a:schemeClr val="accent4">
                  <a:lumMod val="10000"/>
                </a:schemeClr>
              </a:solidFill>
            </a:endParaRPr>
          </a:p>
        </p:txBody>
      </p:sp>
      <p:sp>
        <p:nvSpPr>
          <p:cNvPr id="7" name="Title 1"/>
          <p:cNvSpPr>
            <a:spLocks noGrp="1"/>
          </p:cNvSpPr>
          <p:nvPr>
            <p:ph type="title"/>
          </p:nvPr>
        </p:nvSpPr>
        <p:spPr>
          <a:xfrm>
            <a:off x="457200" y="152400"/>
            <a:ext cx="8229600" cy="712788"/>
          </a:xfrm>
        </p:spPr>
        <p:txBody>
          <a:bodyPr/>
          <a:lstStyle/>
          <a:p>
            <a:pPr>
              <a:defRPr/>
            </a:pPr>
            <a:r>
              <a:rPr lang="en-US" dirty="0" smtClean="0"/>
              <a:t>God’s Book of Remembrance</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00163"/>
            <a:ext cx="9144000" cy="5176837"/>
          </a:xfrm>
        </p:spPr>
        <p:txBody>
          <a:bodyPr/>
          <a:lstStyle/>
          <a:p>
            <a:pPr marL="0" indent="0">
              <a:buFont typeface="Wingdings" panose="05000000000000000000" pitchFamily="2" charset="2"/>
              <a:buNone/>
              <a:defRPr/>
            </a:pPr>
            <a:r>
              <a:rPr lang="en-US" dirty="0" smtClean="0"/>
              <a:t>Book of Remembrance </a:t>
            </a:r>
            <a:r>
              <a:rPr lang="en-US" i="1" dirty="0" err="1" smtClean="0">
                <a:solidFill>
                  <a:srgbClr val="FFFF00"/>
                </a:solidFill>
              </a:rPr>
              <a:t>sepher</a:t>
            </a:r>
            <a:r>
              <a:rPr lang="en-US" i="1" dirty="0" smtClean="0">
                <a:solidFill>
                  <a:srgbClr val="FFFF00"/>
                </a:solidFill>
              </a:rPr>
              <a:t> </a:t>
            </a:r>
            <a:r>
              <a:rPr lang="en-US" i="1" dirty="0" err="1" smtClean="0">
                <a:solidFill>
                  <a:srgbClr val="FFFF00"/>
                </a:solidFill>
              </a:rPr>
              <a:t>zikkaron</a:t>
            </a:r>
            <a:endParaRPr lang="en-US" i="1" dirty="0" smtClean="0">
              <a:solidFill>
                <a:srgbClr val="FFFF00"/>
              </a:solidFill>
            </a:endParaRPr>
          </a:p>
          <a:p>
            <a:pPr>
              <a:defRPr/>
            </a:pPr>
            <a:r>
              <a:rPr lang="en-US" dirty="0" smtClean="0"/>
              <a:t>God remembers us in a good way</a:t>
            </a:r>
          </a:p>
          <a:p>
            <a:pPr lvl="1">
              <a:defRPr/>
            </a:pPr>
            <a:r>
              <a:rPr lang="en-US" dirty="0" smtClean="0"/>
              <a:t>Gen 8:1; 30:22; </a:t>
            </a:r>
            <a:r>
              <a:rPr lang="en-US" dirty="0" err="1" smtClean="0"/>
              <a:t>Num</a:t>
            </a:r>
            <a:r>
              <a:rPr lang="en-US" dirty="0" smtClean="0"/>
              <a:t> 10:9; </a:t>
            </a:r>
            <a:r>
              <a:rPr lang="en-US" dirty="0" err="1" smtClean="0"/>
              <a:t>Judg</a:t>
            </a:r>
            <a:r>
              <a:rPr lang="en-US" dirty="0" smtClean="0"/>
              <a:t> 16:28; 1 Sam 1:19; </a:t>
            </a:r>
            <a:r>
              <a:rPr lang="en-US" dirty="0" err="1" smtClean="0"/>
              <a:t>Neh</a:t>
            </a:r>
            <a:r>
              <a:rPr lang="en-US" dirty="0" smtClean="0"/>
              <a:t> 13:14; </a:t>
            </a:r>
            <a:r>
              <a:rPr lang="en-US" dirty="0" err="1" smtClean="0"/>
              <a:t>Pss</a:t>
            </a:r>
            <a:r>
              <a:rPr lang="en-US" dirty="0" smtClean="0"/>
              <a:t> 25:7; 115:12; </a:t>
            </a:r>
          </a:p>
          <a:p>
            <a:pPr>
              <a:defRPr/>
            </a:pPr>
            <a:r>
              <a:rPr lang="en-US" dirty="0" smtClean="0"/>
              <a:t>God remembers our bad things too</a:t>
            </a:r>
          </a:p>
          <a:p>
            <a:pPr lvl="1">
              <a:defRPr/>
            </a:pPr>
            <a:r>
              <a:rPr lang="en-US" dirty="0" err="1" smtClean="0"/>
              <a:t>Neh</a:t>
            </a:r>
            <a:r>
              <a:rPr lang="en-US" dirty="0" smtClean="0"/>
              <a:t> 6:14; 13:29; </a:t>
            </a:r>
            <a:r>
              <a:rPr lang="en-US" dirty="0" err="1" smtClean="0"/>
              <a:t>Jer</a:t>
            </a:r>
            <a:r>
              <a:rPr lang="en-US" dirty="0" smtClean="0"/>
              <a:t> 14:10; Hos 7:2; 9:9).</a:t>
            </a:r>
          </a:p>
          <a:p>
            <a:pPr marL="457200" lvl="1" indent="0">
              <a:buFont typeface="Wingdings" panose="05000000000000000000" pitchFamily="2" charset="2"/>
              <a:buNone/>
              <a:defRPr/>
            </a:pPr>
            <a:endParaRPr lang="en-US" dirty="0" smtClean="0"/>
          </a:p>
        </p:txBody>
      </p:sp>
      <p:sp>
        <p:nvSpPr>
          <p:cNvPr id="4" name="TextBox 3"/>
          <p:cNvSpPr txBox="1"/>
          <p:nvPr/>
        </p:nvSpPr>
        <p:spPr>
          <a:xfrm>
            <a:off x="228600" y="8382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3:16</a:t>
            </a:r>
          </a:p>
        </p:txBody>
      </p:sp>
      <p:sp>
        <p:nvSpPr>
          <p:cNvPr id="6" name="Title 1"/>
          <p:cNvSpPr>
            <a:spLocks noGrp="1"/>
          </p:cNvSpPr>
          <p:nvPr>
            <p:ph type="title"/>
          </p:nvPr>
        </p:nvSpPr>
        <p:spPr>
          <a:xfrm>
            <a:off x="457200" y="152400"/>
            <a:ext cx="8229600" cy="712788"/>
          </a:xfrm>
        </p:spPr>
        <p:txBody>
          <a:bodyPr/>
          <a:lstStyle/>
          <a:p>
            <a:pPr>
              <a:defRPr/>
            </a:pPr>
            <a:r>
              <a:rPr lang="en-US" dirty="0" smtClean="0"/>
              <a:t>God’s Book of Remembrance</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pPr>
              <a:defRPr/>
            </a:pPr>
            <a:r>
              <a:rPr lang="en-US" sz="4000" dirty="0" smtClean="0"/>
              <a:t>3 Results of Writing God’s </a:t>
            </a:r>
            <a:br>
              <a:rPr lang="en-US" sz="4000" dirty="0" smtClean="0"/>
            </a:br>
            <a:r>
              <a:rPr lang="en-US" sz="4000" dirty="0" smtClean="0"/>
              <a:t>Book of Remembrance 3:16-18</a:t>
            </a:r>
            <a:endParaRPr lang="en-US" sz="4000" dirty="0"/>
          </a:p>
        </p:txBody>
      </p:sp>
      <p:sp>
        <p:nvSpPr>
          <p:cNvPr id="3" name="Content Placeholder 2"/>
          <p:cNvSpPr>
            <a:spLocks noGrp="1"/>
          </p:cNvSpPr>
          <p:nvPr>
            <p:ph idx="1"/>
          </p:nvPr>
        </p:nvSpPr>
        <p:spPr>
          <a:xfrm>
            <a:off x="304800" y="1752600"/>
            <a:ext cx="8534400" cy="4724400"/>
          </a:xfrm>
          <a:solidFill>
            <a:schemeClr val="accent5">
              <a:lumMod val="50000"/>
            </a:schemeClr>
          </a:solidFill>
        </p:spPr>
        <p:txBody>
          <a:bodyPr/>
          <a:lstStyle/>
          <a:p>
            <a:pPr marL="514350" indent="-514350">
              <a:buFont typeface="+mj-lt"/>
              <a:buAutoNum type="arabicPeriod"/>
              <a:defRPr/>
            </a:pPr>
            <a:r>
              <a:rPr lang="en-US" dirty="0" smtClean="0"/>
              <a:t>The righteous ones will be made God’s own personal treasure or special possession (3:17a)</a:t>
            </a:r>
          </a:p>
          <a:p>
            <a:pPr marL="514350" indent="-514350">
              <a:buFont typeface="+mj-lt"/>
              <a:buAutoNum type="arabicPeriod"/>
              <a:defRPr/>
            </a:pPr>
            <a:r>
              <a:rPr lang="en-US" dirty="0" smtClean="0"/>
              <a:t>The righteous will be spared when the Lord judges the arrogant and evildoers (3:17b)</a:t>
            </a:r>
          </a:p>
          <a:p>
            <a:pPr marL="514350" indent="-514350">
              <a:buFont typeface="+mj-lt"/>
              <a:buAutoNum type="arabicPeriod"/>
              <a:defRPr/>
            </a:pPr>
            <a:r>
              <a:rPr lang="en-US" dirty="0" smtClean="0"/>
              <a:t>The wicked will be completely distinguished from the righteous. They will have “neither root nor branch” (3:18)</a:t>
            </a:r>
            <a:endParaRPr lang="en-US" dirty="0"/>
          </a:p>
        </p:txBody>
      </p:sp>
      <p:sp>
        <p:nvSpPr>
          <p:cNvPr id="5" name="TextBox 4"/>
          <p:cNvSpPr txBox="1"/>
          <p:nvPr/>
        </p:nvSpPr>
        <p:spPr>
          <a:xfrm>
            <a:off x="0" y="12192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3:16</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1388"/>
          </a:xfrm>
        </p:spPr>
        <p:txBody>
          <a:bodyPr/>
          <a:lstStyle/>
          <a:p>
            <a:pPr>
              <a:defRPr/>
            </a:pPr>
            <a:r>
              <a:rPr lang="en-US" dirty="0" smtClean="0"/>
              <a:t>Special Terms in Malachi</a:t>
            </a:r>
            <a:endParaRPr lang="en-US" dirty="0"/>
          </a:p>
        </p:txBody>
      </p:sp>
      <p:sp>
        <p:nvSpPr>
          <p:cNvPr id="3" name="Content Placeholder 2"/>
          <p:cNvSpPr>
            <a:spLocks noGrp="1"/>
          </p:cNvSpPr>
          <p:nvPr>
            <p:ph idx="1"/>
          </p:nvPr>
        </p:nvSpPr>
        <p:spPr>
          <a:xfrm>
            <a:off x="381000" y="1143000"/>
            <a:ext cx="8686800" cy="5176838"/>
          </a:xfrm>
        </p:spPr>
        <p:txBody>
          <a:bodyPr/>
          <a:lstStyle/>
          <a:p>
            <a:pPr marL="0" indent="0">
              <a:buFont typeface="Wingdings" panose="05000000000000000000" pitchFamily="2" charset="2"/>
              <a:buNone/>
              <a:defRPr/>
            </a:pPr>
            <a:r>
              <a:rPr lang="en-US" dirty="0" smtClean="0"/>
              <a:t>Treasured Possession </a:t>
            </a:r>
            <a:r>
              <a:rPr lang="en-US" i="1" dirty="0" err="1" smtClean="0">
                <a:solidFill>
                  <a:srgbClr val="FFFF00"/>
                </a:solidFill>
              </a:rPr>
              <a:t>s</a:t>
            </a:r>
            <a:r>
              <a:rPr lang="en-US" i="1" baseline="30000" dirty="0" err="1" smtClean="0">
                <a:solidFill>
                  <a:srgbClr val="FFFF00"/>
                </a:solidFill>
              </a:rPr>
              <a:t>e</a:t>
            </a:r>
            <a:r>
              <a:rPr lang="en-US" i="1" dirty="0" err="1" smtClean="0">
                <a:solidFill>
                  <a:srgbClr val="FFFF00"/>
                </a:solidFill>
              </a:rPr>
              <a:t>gullah</a:t>
            </a:r>
            <a:endParaRPr lang="en-US" i="1" dirty="0" smtClean="0">
              <a:solidFill>
                <a:srgbClr val="FFFF00"/>
              </a:solidFill>
            </a:endParaRPr>
          </a:p>
          <a:p>
            <a:pPr marL="457200" lvl="1" indent="0">
              <a:buFont typeface="Wingdings" panose="05000000000000000000" pitchFamily="2" charset="2"/>
              <a:buNone/>
              <a:defRPr/>
            </a:pPr>
            <a:r>
              <a:rPr lang="en-US" dirty="0" smtClean="0"/>
              <a:t>Treasured Possession ESV,NIV</a:t>
            </a:r>
          </a:p>
          <a:p>
            <a:pPr marL="457200" lvl="1" indent="0">
              <a:buFont typeface="Wingdings" panose="05000000000000000000" pitchFamily="2" charset="2"/>
              <a:buNone/>
              <a:defRPr/>
            </a:pPr>
            <a:r>
              <a:rPr lang="en-US" dirty="0" smtClean="0"/>
              <a:t>My own Possession NASB</a:t>
            </a:r>
          </a:p>
          <a:p>
            <a:pPr marL="457200" lvl="1" indent="0">
              <a:buFont typeface="Wingdings" panose="05000000000000000000" pitchFamily="2" charset="2"/>
              <a:buNone/>
              <a:defRPr/>
            </a:pPr>
            <a:r>
              <a:rPr lang="en-US" dirty="0" smtClean="0"/>
              <a:t>Special Possession RSV</a:t>
            </a:r>
          </a:p>
          <a:p>
            <a:pPr marL="457200" lvl="1" indent="0">
              <a:buFont typeface="Wingdings" panose="05000000000000000000" pitchFamily="2" charset="2"/>
              <a:buNone/>
              <a:defRPr/>
            </a:pPr>
            <a:r>
              <a:rPr lang="en-US" dirty="0" smtClean="0"/>
              <a:t>My Jewels KJV,NKJV</a:t>
            </a:r>
          </a:p>
          <a:p>
            <a:pPr marL="63500" lvl="1" indent="0">
              <a:buFont typeface="Wingdings" panose="05000000000000000000" pitchFamily="2" charset="2"/>
              <a:buNone/>
              <a:defRPr/>
            </a:pPr>
            <a:r>
              <a:rPr lang="en-US" dirty="0" smtClean="0"/>
              <a:t>References referring metaphorically to Israel as God’s treasured possession: Exod. 19:5*; Deut. 7:6;14:2; 26:18; Mal. 3:17; Psalm 135:4</a:t>
            </a:r>
          </a:p>
          <a:p>
            <a:pPr marL="63500" lvl="1" indent="0">
              <a:buFont typeface="Wingdings" panose="05000000000000000000" pitchFamily="2" charset="2"/>
              <a:buNone/>
              <a:defRPr/>
            </a:pPr>
            <a:endParaRPr lang="en-US" dirty="0" smtClean="0"/>
          </a:p>
          <a:p>
            <a:pPr marL="63500" lvl="1" indent="0">
              <a:buFont typeface="Wingdings" panose="05000000000000000000" pitchFamily="2" charset="2"/>
              <a:buNone/>
              <a:defRPr/>
            </a:pPr>
            <a:r>
              <a:rPr lang="en-US" dirty="0" smtClean="0"/>
              <a:t>1 Chron. 29:3 &amp; Eccl. 2:8 do not refer to Israel</a:t>
            </a:r>
          </a:p>
          <a:p>
            <a:pPr marL="63500" lvl="1" indent="0">
              <a:buFont typeface="Wingdings" panose="05000000000000000000" pitchFamily="2" charset="2"/>
              <a:buNone/>
              <a:defRPr/>
            </a:pPr>
            <a:endParaRPr lang="en-US" dirty="0" smtClean="0"/>
          </a:p>
        </p:txBody>
      </p:sp>
      <p:sp>
        <p:nvSpPr>
          <p:cNvPr id="4" name="TextBox 3"/>
          <p:cNvSpPr txBox="1"/>
          <p:nvPr/>
        </p:nvSpPr>
        <p:spPr>
          <a:xfrm>
            <a:off x="228600" y="7620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3:17</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1388"/>
          </a:xfrm>
        </p:spPr>
        <p:txBody>
          <a:bodyPr/>
          <a:lstStyle/>
          <a:p>
            <a:pPr>
              <a:defRPr/>
            </a:pPr>
            <a:r>
              <a:rPr lang="en-US" dirty="0" smtClean="0"/>
              <a:t>Other Special Terms in Malachi</a:t>
            </a:r>
            <a:endParaRPr lang="en-US" dirty="0"/>
          </a:p>
        </p:txBody>
      </p:sp>
      <p:sp>
        <p:nvSpPr>
          <p:cNvPr id="3" name="Content Placeholder 2"/>
          <p:cNvSpPr>
            <a:spLocks noGrp="1"/>
          </p:cNvSpPr>
          <p:nvPr>
            <p:ph idx="1"/>
          </p:nvPr>
        </p:nvSpPr>
        <p:spPr>
          <a:xfrm>
            <a:off x="228600" y="990600"/>
            <a:ext cx="8839200" cy="5176838"/>
          </a:xfrm>
        </p:spPr>
        <p:txBody>
          <a:bodyPr/>
          <a:lstStyle/>
          <a:p>
            <a:pPr marL="0" indent="0">
              <a:buFont typeface="Wingdings" panose="05000000000000000000" pitchFamily="2" charset="2"/>
              <a:buNone/>
              <a:defRPr/>
            </a:pPr>
            <a:r>
              <a:rPr lang="en-US" dirty="0" smtClean="0"/>
              <a:t>Turning </a:t>
            </a:r>
            <a:r>
              <a:rPr lang="he-IL" dirty="0">
                <a:solidFill>
                  <a:schemeClr val="accent6">
                    <a:lumMod val="60000"/>
                    <a:lumOff val="40000"/>
                  </a:schemeClr>
                </a:solidFill>
              </a:rPr>
              <a:t>שׁוב</a:t>
            </a:r>
            <a:r>
              <a:rPr lang="en-US" dirty="0" smtClean="0">
                <a:solidFill>
                  <a:schemeClr val="accent6">
                    <a:lumMod val="60000"/>
                    <a:lumOff val="40000"/>
                  </a:schemeClr>
                </a:solidFill>
              </a:rPr>
              <a:t> </a:t>
            </a:r>
            <a:r>
              <a:rPr lang="en-US" dirty="0" smtClean="0"/>
              <a:t> </a:t>
            </a:r>
            <a:r>
              <a:rPr lang="en-US" i="1" dirty="0" err="1" smtClean="0"/>
              <a:t>shuv</a:t>
            </a:r>
            <a:r>
              <a:rPr lang="en-US" dirty="0" smtClean="0"/>
              <a:t> –to turn, to return, to repent </a:t>
            </a:r>
          </a:p>
          <a:p>
            <a:pPr marL="0" indent="0">
              <a:buFont typeface="Wingdings" panose="05000000000000000000" pitchFamily="2" charset="2"/>
              <a:buNone/>
              <a:defRPr/>
            </a:pPr>
            <a:r>
              <a:rPr lang="en-US" dirty="0" smtClean="0"/>
              <a:t>Seeing </a:t>
            </a:r>
            <a:r>
              <a:rPr lang="he-IL" dirty="0">
                <a:solidFill>
                  <a:srgbClr val="92D050"/>
                </a:solidFill>
              </a:rPr>
              <a:t>רָאָה </a:t>
            </a:r>
            <a:r>
              <a:rPr lang="en-US" dirty="0" smtClean="0">
                <a:solidFill>
                  <a:srgbClr val="92D050"/>
                </a:solidFill>
              </a:rPr>
              <a:t> </a:t>
            </a:r>
            <a:r>
              <a:rPr lang="en-US" dirty="0" smtClean="0"/>
              <a:t> </a:t>
            </a:r>
            <a:r>
              <a:rPr lang="en-US" i="1" dirty="0" err="1" smtClean="0"/>
              <a:t>ra’ah</a:t>
            </a:r>
            <a:r>
              <a:rPr lang="en-US" dirty="0" smtClean="0"/>
              <a:t> –to see or perceive, to discern, to differentiate</a:t>
            </a:r>
          </a:p>
          <a:p>
            <a:pPr marL="0" indent="0">
              <a:buFont typeface="Wingdings" panose="05000000000000000000" pitchFamily="2" charset="2"/>
              <a:buNone/>
              <a:defRPr/>
            </a:pPr>
            <a:r>
              <a:rPr lang="en-US" dirty="0" smtClean="0"/>
              <a:t>Righteous  </a:t>
            </a:r>
            <a:r>
              <a:rPr lang="he-IL" dirty="0"/>
              <a:t> </a:t>
            </a:r>
            <a:r>
              <a:rPr lang="he-IL" dirty="0">
                <a:solidFill>
                  <a:srgbClr val="66FFFF"/>
                </a:solidFill>
              </a:rPr>
              <a:t>צַדִּיק</a:t>
            </a:r>
            <a:r>
              <a:rPr lang="he-IL" dirty="0"/>
              <a:t> </a:t>
            </a:r>
            <a:r>
              <a:rPr lang="en-US" dirty="0" smtClean="0"/>
              <a:t>  </a:t>
            </a:r>
            <a:r>
              <a:rPr lang="en-US" i="1" dirty="0" err="1" smtClean="0">
                <a:solidFill>
                  <a:srgbClr val="66FFFF"/>
                </a:solidFill>
              </a:rPr>
              <a:t>zaddiq</a:t>
            </a:r>
            <a:r>
              <a:rPr lang="en-US" dirty="0" smtClean="0">
                <a:solidFill>
                  <a:srgbClr val="66FFFF"/>
                </a:solidFill>
              </a:rPr>
              <a:t> –one who conforms to God’s instructions, norm, Word, way, will</a:t>
            </a:r>
          </a:p>
          <a:p>
            <a:pPr marL="0" indent="0">
              <a:buFont typeface="Wingdings" panose="05000000000000000000" pitchFamily="2" charset="2"/>
              <a:buNone/>
              <a:defRPr/>
            </a:pPr>
            <a:r>
              <a:rPr lang="en-US" dirty="0" smtClean="0"/>
              <a:t>Wicked </a:t>
            </a:r>
            <a:r>
              <a:rPr lang="he-IL" dirty="0">
                <a:solidFill>
                  <a:srgbClr val="FF33CC"/>
                </a:solidFill>
              </a:rPr>
              <a:t>רָשָׁע</a:t>
            </a:r>
            <a:r>
              <a:rPr lang="he-IL" dirty="0"/>
              <a:t> </a:t>
            </a:r>
            <a:r>
              <a:rPr lang="en-US" dirty="0" smtClean="0"/>
              <a:t>  </a:t>
            </a:r>
            <a:r>
              <a:rPr lang="en-US" i="1" dirty="0" err="1" smtClean="0">
                <a:solidFill>
                  <a:srgbClr val="FF33CC"/>
                </a:solidFill>
              </a:rPr>
              <a:t>rasha</a:t>
            </a:r>
            <a:r>
              <a:rPr lang="en-US" i="1" dirty="0" smtClean="0">
                <a:solidFill>
                  <a:srgbClr val="FF33CC"/>
                </a:solidFill>
              </a:rPr>
              <a:t>’</a:t>
            </a:r>
            <a:r>
              <a:rPr lang="en-US" dirty="0" smtClean="0">
                <a:solidFill>
                  <a:srgbClr val="FF33CC"/>
                </a:solidFill>
              </a:rPr>
              <a:t> –one who sins or rebels</a:t>
            </a:r>
          </a:p>
          <a:p>
            <a:pPr marL="0" indent="0">
              <a:buFont typeface="Wingdings" panose="05000000000000000000" pitchFamily="2" charset="2"/>
              <a:buNone/>
              <a:defRPr/>
            </a:pPr>
            <a:r>
              <a:rPr lang="en-US" dirty="0" smtClean="0"/>
              <a:t>Serve  </a:t>
            </a:r>
            <a:r>
              <a:rPr lang="he-IL" dirty="0"/>
              <a:t> עֹבֵד </a:t>
            </a:r>
            <a:r>
              <a:rPr lang="en-US" dirty="0" smtClean="0"/>
              <a:t>  </a:t>
            </a:r>
            <a:r>
              <a:rPr lang="en-US" i="1" dirty="0" smtClean="0"/>
              <a:t>‘oved</a:t>
            </a:r>
            <a:r>
              <a:rPr lang="en-US" dirty="0" smtClean="0"/>
              <a:t> –one who is serving </a:t>
            </a:r>
          </a:p>
          <a:p>
            <a:pPr marL="0" indent="0">
              <a:buFont typeface="Wingdings" panose="05000000000000000000" pitchFamily="2" charset="2"/>
              <a:buNone/>
              <a:defRPr/>
            </a:pPr>
            <a:r>
              <a:rPr lang="en-US" dirty="0" smtClean="0"/>
              <a:t>“So </a:t>
            </a:r>
            <a:r>
              <a:rPr lang="en-US" dirty="0"/>
              <a:t>you </a:t>
            </a:r>
            <a:r>
              <a:rPr lang="en-US" dirty="0">
                <a:solidFill>
                  <a:schemeClr val="accent6">
                    <a:lumMod val="60000"/>
                    <a:lumOff val="40000"/>
                  </a:schemeClr>
                </a:solidFill>
              </a:rPr>
              <a:t>will again </a:t>
            </a:r>
            <a:r>
              <a:rPr lang="en-US" dirty="0" smtClean="0">
                <a:solidFill>
                  <a:srgbClr val="92D050"/>
                </a:solidFill>
              </a:rPr>
              <a:t>distinguish</a:t>
            </a:r>
            <a:r>
              <a:rPr lang="en-US" dirty="0" smtClean="0"/>
              <a:t> </a:t>
            </a:r>
            <a:r>
              <a:rPr lang="en-US" dirty="0"/>
              <a:t>between the </a:t>
            </a:r>
            <a:r>
              <a:rPr lang="en-US" dirty="0">
                <a:solidFill>
                  <a:srgbClr val="66FFFF"/>
                </a:solidFill>
              </a:rPr>
              <a:t>righteous</a:t>
            </a:r>
            <a:r>
              <a:rPr lang="en-US" dirty="0"/>
              <a:t> and the </a:t>
            </a:r>
            <a:r>
              <a:rPr lang="en-US" dirty="0">
                <a:solidFill>
                  <a:srgbClr val="FF33CC"/>
                </a:solidFill>
              </a:rPr>
              <a:t>wicked</a:t>
            </a:r>
            <a:r>
              <a:rPr lang="en-US" dirty="0"/>
              <a:t>, between </a:t>
            </a:r>
            <a:r>
              <a:rPr lang="en-US" u="sng" dirty="0"/>
              <a:t>one who serves God</a:t>
            </a:r>
            <a:r>
              <a:rPr lang="en-US" dirty="0"/>
              <a:t> and </a:t>
            </a:r>
            <a:r>
              <a:rPr lang="en-US" dirty="0">
                <a:effectLst/>
              </a:rPr>
              <a:t>one who does not serve Him</a:t>
            </a:r>
            <a:r>
              <a:rPr lang="en-US" dirty="0" smtClean="0"/>
              <a:t>.</a:t>
            </a:r>
          </a:p>
          <a:p>
            <a:pPr marL="63500" lvl="1" indent="0">
              <a:buFont typeface="Wingdings" panose="05000000000000000000" pitchFamily="2" charset="2"/>
              <a:buNone/>
              <a:defRPr/>
            </a:pPr>
            <a:endParaRPr lang="en-US" dirty="0" smtClean="0"/>
          </a:p>
        </p:txBody>
      </p:sp>
      <p:sp>
        <p:nvSpPr>
          <p:cNvPr id="4" name="TextBox 3"/>
          <p:cNvSpPr txBox="1"/>
          <p:nvPr/>
        </p:nvSpPr>
        <p:spPr>
          <a:xfrm>
            <a:off x="228600" y="6096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3:18</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a:defRPr/>
            </a:pPr>
            <a:r>
              <a:rPr lang="en-US" dirty="0" smtClean="0"/>
              <a:t>The Coming Day of Reversal</a:t>
            </a:r>
            <a:endParaRPr lang="en-US" dirty="0"/>
          </a:p>
        </p:txBody>
      </p:sp>
      <p:sp>
        <p:nvSpPr>
          <p:cNvPr id="3" name="Content Placeholder 2"/>
          <p:cNvSpPr>
            <a:spLocks noGrp="1"/>
          </p:cNvSpPr>
          <p:nvPr>
            <p:ph idx="1"/>
          </p:nvPr>
        </p:nvSpPr>
        <p:spPr>
          <a:xfrm>
            <a:off x="0" y="1147763"/>
            <a:ext cx="9144000" cy="4602162"/>
          </a:xfrm>
        </p:spPr>
        <p:txBody>
          <a:bodyPr/>
          <a:lstStyle/>
          <a:p>
            <a:pPr marL="0" indent="0" algn="ctr">
              <a:buFont typeface="Wingdings" panose="05000000000000000000" pitchFamily="2" charset="2"/>
              <a:buNone/>
              <a:defRPr/>
            </a:pPr>
            <a:r>
              <a:rPr lang="en-US" sz="3100" dirty="0" smtClean="0">
                <a:solidFill>
                  <a:schemeClr val="accent6">
                    <a:lumMod val="60000"/>
                    <a:lumOff val="40000"/>
                  </a:schemeClr>
                </a:solidFill>
              </a:rPr>
              <a:t>These verses could provide a sermon entitled “What a Difference a Day Makes”</a:t>
            </a:r>
          </a:p>
          <a:p>
            <a:pPr>
              <a:defRPr/>
            </a:pPr>
            <a:r>
              <a:rPr lang="en-US" sz="3100" b="1" dirty="0" smtClean="0">
                <a:solidFill>
                  <a:srgbClr val="FF0000"/>
                </a:solidFill>
              </a:rPr>
              <a:t>4:1 </a:t>
            </a:r>
            <a:r>
              <a:rPr lang="en-US" sz="3100" dirty="0" smtClean="0"/>
              <a:t>A burning day of judgment is coming against the arrogant and evildoers. They will be stubble in God’s fiery furnace. They will have neither root or branch</a:t>
            </a:r>
          </a:p>
          <a:p>
            <a:pPr>
              <a:defRPr/>
            </a:pPr>
            <a:r>
              <a:rPr lang="en-US" sz="3100" b="1" dirty="0" smtClean="0">
                <a:solidFill>
                  <a:srgbClr val="92D050"/>
                </a:solidFill>
              </a:rPr>
              <a:t>4:2 </a:t>
            </a:r>
            <a:r>
              <a:rPr lang="en-US" sz="3100" dirty="0" smtClean="0"/>
              <a:t>The same day brings the healing warmth of the sun of righteousness. Exuberance and joy will characterize God’s people.</a:t>
            </a:r>
          </a:p>
          <a:p>
            <a:pPr>
              <a:defRPr/>
            </a:pPr>
            <a:r>
              <a:rPr lang="en-US" sz="3100" b="1" dirty="0" smtClean="0">
                <a:solidFill>
                  <a:srgbClr val="92D050"/>
                </a:solidFill>
              </a:rPr>
              <a:t>4:3 </a:t>
            </a:r>
            <a:r>
              <a:rPr lang="en-US" sz="3100" dirty="0" smtClean="0"/>
              <a:t>The wicked will be subjected to the righteous.</a:t>
            </a:r>
            <a:endParaRPr lang="en-US" sz="3100" dirty="0"/>
          </a:p>
        </p:txBody>
      </p:sp>
      <p:sp>
        <p:nvSpPr>
          <p:cNvPr id="4" name="TextBox 3"/>
          <p:cNvSpPr txBox="1"/>
          <p:nvPr/>
        </p:nvSpPr>
        <p:spPr>
          <a:xfrm>
            <a:off x="152400" y="6858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4:1-3</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a:defRPr/>
            </a:pPr>
            <a:r>
              <a:rPr lang="en-US" dirty="0" smtClean="0"/>
              <a:t>The Coming Day of Reversal</a:t>
            </a:r>
            <a:endParaRPr lang="en-US" dirty="0"/>
          </a:p>
        </p:txBody>
      </p:sp>
      <p:sp>
        <p:nvSpPr>
          <p:cNvPr id="3" name="Content Placeholder 2"/>
          <p:cNvSpPr>
            <a:spLocks noGrp="1"/>
          </p:cNvSpPr>
          <p:nvPr>
            <p:ph idx="1"/>
          </p:nvPr>
        </p:nvSpPr>
        <p:spPr>
          <a:xfrm>
            <a:off x="0" y="1147763"/>
            <a:ext cx="9144000" cy="4602162"/>
          </a:xfrm>
        </p:spPr>
        <p:txBody>
          <a:bodyPr/>
          <a:lstStyle/>
          <a:p>
            <a:pPr marL="0" indent="0" algn="ctr">
              <a:buFont typeface="Wingdings" panose="05000000000000000000" pitchFamily="2" charset="2"/>
              <a:buNone/>
              <a:defRPr/>
            </a:pPr>
            <a:r>
              <a:rPr lang="en-US" sz="3100" dirty="0" smtClean="0">
                <a:solidFill>
                  <a:schemeClr val="accent6">
                    <a:lumMod val="60000"/>
                    <a:lumOff val="40000"/>
                  </a:schemeClr>
                </a:solidFill>
              </a:rPr>
              <a:t>These verses could provide a sermon entitled “What a Difference a Day Makes”</a:t>
            </a:r>
          </a:p>
          <a:p>
            <a:pPr>
              <a:defRPr/>
            </a:pPr>
            <a:r>
              <a:rPr lang="en-US" sz="3100" b="1" dirty="0" smtClean="0">
                <a:solidFill>
                  <a:srgbClr val="92D050"/>
                </a:solidFill>
              </a:rPr>
              <a:t>4:4</a:t>
            </a:r>
            <a:r>
              <a:rPr lang="en-US" sz="3100" b="1" dirty="0" smtClean="0">
                <a:solidFill>
                  <a:srgbClr val="FF0000"/>
                </a:solidFill>
              </a:rPr>
              <a:t> </a:t>
            </a:r>
            <a:r>
              <a:rPr lang="en-US" sz="3100" dirty="0" smtClean="0"/>
              <a:t>People prepare for the coming day by returning to the Word of God (Instruction)</a:t>
            </a:r>
          </a:p>
          <a:p>
            <a:pPr>
              <a:defRPr/>
            </a:pPr>
            <a:r>
              <a:rPr lang="en-US" sz="3100" b="1" dirty="0" smtClean="0">
                <a:solidFill>
                  <a:srgbClr val="92D050"/>
                </a:solidFill>
              </a:rPr>
              <a:t>4:5 </a:t>
            </a:r>
            <a:r>
              <a:rPr lang="en-US" sz="3100" dirty="0" smtClean="0"/>
              <a:t>God will and has given fair warning in advance of His coming…</a:t>
            </a:r>
            <a:r>
              <a:rPr lang="en-US" sz="3100" dirty="0" smtClean="0">
                <a:solidFill>
                  <a:srgbClr val="66FFFF"/>
                </a:solidFill>
              </a:rPr>
              <a:t>Elijah = John the Baptist</a:t>
            </a:r>
          </a:p>
          <a:p>
            <a:pPr>
              <a:defRPr/>
            </a:pPr>
            <a:r>
              <a:rPr lang="en-US" sz="3100" b="1" dirty="0" smtClean="0">
                <a:solidFill>
                  <a:srgbClr val="92D050"/>
                </a:solidFill>
              </a:rPr>
              <a:t>4:6 </a:t>
            </a:r>
            <a:r>
              <a:rPr lang="en-US" sz="3100" dirty="0" smtClean="0"/>
              <a:t>The age of preparation involves restoration of the father as the spiritual head of the home.</a:t>
            </a:r>
          </a:p>
          <a:p>
            <a:pPr>
              <a:defRPr/>
            </a:pPr>
            <a:r>
              <a:rPr lang="en-US" sz="3100" dirty="0" smtClean="0">
                <a:solidFill>
                  <a:srgbClr val="66FFFF"/>
                </a:solidFill>
              </a:rPr>
              <a:t>We must pray it, teach it, model it, &amp; encourage it, in our churches regularly. Time to MAN UP.</a:t>
            </a:r>
            <a:endParaRPr lang="en-US" sz="3100" dirty="0">
              <a:solidFill>
                <a:srgbClr val="66FFFF"/>
              </a:solidFill>
            </a:endParaRPr>
          </a:p>
        </p:txBody>
      </p:sp>
      <p:sp>
        <p:nvSpPr>
          <p:cNvPr id="4" name="TextBox 3"/>
          <p:cNvSpPr txBox="1"/>
          <p:nvPr/>
        </p:nvSpPr>
        <p:spPr>
          <a:xfrm>
            <a:off x="152400" y="685800"/>
            <a:ext cx="3505200" cy="461963"/>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4:4-6</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pPr>
              <a:defRPr/>
            </a:pPr>
            <a:r>
              <a:rPr lang="en-US" dirty="0" smtClean="0"/>
              <a:t>Special Terms in Malachi</a:t>
            </a:r>
            <a:endParaRPr lang="en-US" dirty="0"/>
          </a:p>
        </p:txBody>
      </p:sp>
      <p:sp>
        <p:nvSpPr>
          <p:cNvPr id="3" name="Content Placeholder 2"/>
          <p:cNvSpPr>
            <a:spLocks noGrp="1"/>
          </p:cNvSpPr>
          <p:nvPr>
            <p:ph idx="1"/>
          </p:nvPr>
        </p:nvSpPr>
        <p:spPr>
          <a:xfrm>
            <a:off x="228600" y="1219200"/>
            <a:ext cx="8610600" cy="4530725"/>
          </a:xfrm>
        </p:spPr>
        <p:txBody>
          <a:bodyPr/>
          <a:lstStyle/>
          <a:p>
            <a:pPr>
              <a:defRPr/>
            </a:pPr>
            <a:r>
              <a:rPr lang="en-US" dirty="0" smtClean="0"/>
              <a:t>Curse =  </a:t>
            </a:r>
            <a:r>
              <a:rPr lang="he-IL" dirty="0">
                <a:solidFill>
                  <a:srgbClr val="FFFF00"/>
                </a:solidFill>
              </a:rPr>
              <a:t>חֵ</a:t>
            </a:r>
            <a:r>
              <a:rPr lang="he-IL" dirty="0">
                <a:solidFill>
                  <a:srgbClr val="FFFF00"/>
                </a:solidFill>
                <a:latin typeface="Bwhebb" panose="02000400000000000000" pitchFamily="2" charset="0"/>
              </a:rPr>
              <a:t>ֽרֶם</a:t>
            </a:r>
            <a:r>
              <a:rPr lang="en-US" dirty="0" smtClean="0">
                <a:solidFill>
                  <a:srgbClr val="FFFF00"/>
                </a:solidFill>
              </a:rPr>
              <a:t>, </a:t>
            </a:r>
            <a:r>
              <a:rPr lang="en-US" i="1" dirty="0" smtClean="0">
                <a:solidFill>
                  <a:srgbClr val="FFFF00"/>
                </a:solidFill>
              </a:rPr>
              <a:t>cherem</a:t>
            </a:r>
            <a:r>
              <a:rPr lang="en-US" baseline="30000" dirty="0" smtClean="0">
                <a:solidFill>
                  <a:srgbClr val="FFFF00"/>
                </a:solidFill>
              </a:rPr>
              <a:t>1</a:t>
            </a:r>
            <a:r>
              <a:rPr lang="en-US" dirty="0" smtClean="0"/>
              <a:t>, “a devoted thing, particularly to God or a god” </a:t>
            </a:r>
          </a:p>
          <a:p>
            <a:pPr>
              <a:defRPr/>
            </a:pPr>
            <a:r>
              <a:rPr lang="en-US" dirty="0" smtClean="0"/>
              <a:t>Thus, </a:t>
            </a:r>
            <a:r>
              <a:rPr lang="en-US" i="1" dirty="0" err="1" smtClean="0">
                <a:solidFill>
                  <a:srgbClr val="FFFF00"/>
                </a:solidFill>
              </a:rPr>
              <a:t>cherem</a:t>
            </a:r>
            <a:r>
              <a:rPr lang="en-US" dirty="0" smtClean="0"/>
              <a:t> usually refers to something that is devoted to a false god and therefore subject to destruction by God</a:t>
            </a:r>
          </a:p>
          <a:p>
            <a:pPr>
              <a:defRPr/>
            </a:pPr>
            <a:r>
              <a:rPr lang="en-US" dirty="0" smtClean="0"/>
              <a:t>Malachi 3:24 Hebrew = English 4:6, God’s plan to use “Elijah” to turn the sons’ and fathers’ hearts </a:t>
            </a:r>
            <a:r>
              <a:rPr lang="en-US" dirty="0" err="1" smtClean="0"/>
              <a:t>torward</a:t>
            </a:r>
            <a:r>
              <a:rPr lang="en-US" dirty="0" smtClean="0"/>
              <a:t> each other lest He come and smite the land with </a:t>
            </a:r>
            <a:r>
              <a:rPr lang="en-US" i="1" dirty="0" err="1" smtClean="0">
                <a:solidFill>
                  <a:srgbClr val="FFFF00"/>
                </a:solidFill>
              </a:rPr>
              <a:t>cherem</a:t>
            </a:r>
            <a:r>
              <a:rPr lang="en-US" dirty="0" smtClean="0"/>
              <a:t>.</a:t>
            </a:r>
          </a:p>
          <a:p>
            <a:pPr>
              <a:defRPr/>
            </a:pPr>
            <a:r>
              <a:rPr lang="en-US" dirty="0" smtClean="0"/>
              <a:t>The verb form, </a:t>
            </a:r>
            <a:r>
              <a:rPr lang="en-US" i="1" dirty="0" err="1" smtClean="0">
                <a:solidFill>
                  <a:schemeClr val="accent6">
                    <a:lumMod val="60000"/>
                    <a:lumOff val="40000"/>
                  </a:schemeClr>
                </a:solidFill>
              </a:rPr>
              <a:t>charam</a:t>
            </a:r>
            <a:r>
              <a:rPr lang="en-US" dirty="0" smtClean="0"/>
              <a:t>, = “utterly destroy”</a:t>
            </a:r>
            <a:endParaRPr lang="en-US" dirty="0"/>
          </a:p>
        </p:txBody>
      </p:sp>
      <p:sp>
        <p:nvSpPr>
          <p:cNvPr id="4" name="TextBox 3"/>
          <p:cNvSpPr txBox="1"/>
          <p:nvPr/>
        </p:nvSpPr>
        <p:spPr>
          <a:xfrm>
            <a:off x="228600" y="795338"/>
            <a:ext cx="3505200" cy="461962"/>
          </a:xfrm>
          <a:prstGeom prst="rect">
            <a:avLst/>
          </a:prstGeom>
          <a:solidFill>
            <a:schemeClr val="accent2">
              <a:lumMod val="60000"/>
              <a:lumOff val="40000"/>
            </a:schemeClr>
          </a:solidFill>
        </p:spPr>
        <p:txBody>
          <a:bodyPr>
            <a:spAutoFit/>
          </a:bodyPr>
          <a:lstStyle/>
          <a:p>
            <a:pPr algn="ctr">
              <a:defRPr/>
            </a:pPr>
            <a:r>
              <a:rPr lang="en-US" sz="2400" b="1" dirty="0">
                <a:solidFill>
                  <a:schemeClr val="accent4">
                    <a:lumMod val="10000"/>
                  </a:schemeClr>
                </a:solidFill>
              </a:rPr>
              <a:t>Malachi 4:6</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ctrTitle"/>
          </p:nvPr>
        </p:nvSpPr>
        <p:spPr>
          <a:xfrm>
            <a:off x="304800" y="533400"/>
            <a:ext cx="8610600" cy="1470025"/>
          </a:xfrm>
        </p:spPr>
        <p:txBody>
          <a:bodyPr/>
          <a:lstStyle/>
          <a:p>
            <a:pPr eaLnBrk="1" hangingPunct="1"/>
            <a:r>
              <a:rPr lang="he-IL" altLang="en-US" sz="6000" smtClean="0"/>
              <a:t>פֶּן־אָבוֹא וְהִכֵּיתִי אֶת־הָאָרֶץ חֵרֶם </a:t>
            </a:r>
            <a:endParaRPr lang="en-US" altLang="en-US" sz="6000" smtClean="0"/>
          </a:p>
        </p:txBody>
      </p:sp>
      <p:sp>
        <p:nvSpPr>
          <p:cNvPr id="118787" name="Subtitle 2"/>
          <p:cNvSpPr>
            <a:spLocks noGrp="1"/>
          </p:cNvSpPr>
          <p:nvPr>
            <p:ph type="subTitle" idx="1"/>
          </p:nvPr>
        </p:nvSpPr>
        <p:spPr>
          <a:xfrm>
            <a:off x="0" y="2846388"/>
            <a:ext cx="9144000" cy="968375"/>
          </a:xfrm>
          <a:solidFill>
            <a:schemeClr val="accent2"/>
          </a:solidFill>
        </p:spPr>
        <p:txBody>
          <a:bodyPr/>
          <a:lstStyle/>
          <a:p>
            <a:pPr eaLnBrk="1" hangingPunct="1"/>
            <a:r>
              <a:rPr lang="en-US" altLang="en-US" sz="5400" b="1" smtClean="0">
                <a:solidFill>
                  <a:schemeClr val="tx1"/>
                </a:solidFill>
              </a:rPr>
              <a:t>Last line in Hebrew Nevi’im</a:t>
            </a:r>
          </a:p>
        </p:txBody>
      </p:sp>
      <p:sp>
        <p:nvSpPr>
          <p:cNvPr id="118788" name="TextBox 3"/>
          <p:cNvSpPr txBox="1">
            <a:spLocks noChangeArrowheads="1"/>
          </p:cNvSpPr>
          <p:nvPr/>
        </p:nvSpPr>
        <p:spPr bwMode="auto">
          <a:xfrm>
            <a:off x="762000" y="533400"/>
            <a:ext cx="1828800" cy="4619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400">
                <a:latin typeface="Tahoma" panose="020B0604030504040204" pitchFamily="34" charset="0"/>
              </a:rPr>
              <a:t>Malachi 4:6</a:t>
            </a:r>
          </a:p>
        </p:txBody>
      </p:sp>
      <p:sp>
        <p:nvSpPr>
          <p:cNvPr id="2" name="TextBox 1"/>
          <p:cNvSpPr txBox="1"/>
          <p:nvPr/>
        </p:nvSpPr>
        <p:spPr>
          <a:xfrm>
            <a:off x="331788" y="4343400"/>
            <a:ext cx="8191500" cy="2308225"/>
          </a:xfrm>
          <a:prstGeom prst="rect">
            <a:avLst/>
          </a:prstGeom>
          <a:noFill/>
        </p:spPr>
        <p:txBody>
          <a:bodyPr>
            <a:spAutoFit/>
          </a:bodyPr>
          <a:lstStyle/>
          <a:p>
            <a:pPr marL="342900" indent="-342900">
              <a:buFontTx/>
              <a:buAutoNum type="arabicPeriod"/>
              <a:defRPr/>
            </a:pPr>
            <a:r>
              <a:rPr lang="en-US" sz="2400" b="1" dirty="0"/>
              <a:t>Affirms the Lord is coming in discerning judgment</a:t>
            </a:r>
          </a:p>
          <a:p>
            <a:pPr marL="342900" indent="-342900">
              <a:buFontTx/>
              <a:buAutoNum type="arabicPeriod"/>
              <a:defRPr/>
            </a:pPr>
            <a:r>
              <a:rPr lang="en-US" sz="2400" b="1" dirty="0"/>
              <a:t>If He finds unfaithfulness, He will smite the land with a curse.</a:t>
            </a:r>
          </a:p>
          <a:p>
            <a:pPr marL="342900" indent="-342900">
              <a:buFontTx/>
              <a:buAutoNum type="arabicPeriod"/>
              <a:defRPr/>
            </a:pPr>
            <a:r>
              <a:rPr lang="en-US" sz="2400" b="1" dirty="0"/>
              <a:t>If He finds faith, He will redeem, restore, and renew. </a:t>
            </a:r>
          </a:p>
          <a:p>
            <a:pPr marL="342900" indent="-342900">
              <a:buFontTx/>
              <a:buAutoNum type="arabicPeriod"/>
              <a:defRPr/>
            </a:pPr>
            <a:r>
              <a:rPr lang="en-US" sz="2400" b="1" dirty="0"/>
              <a:t>Note Jesus’ questions in </a:t>
            </a:r>
            <a:r>
              <a:rPr lang="en-US" sz="2400" b="1" dirty="0">
                <a:solidFill>
                  <a:srgbClr val="C00000"/>
                </a:solidFill>
                <a:effectLst>
                  <a:outerShdw blurRad="38100" dist="38100" dir="2700000" algn="tl">
                    <a:srgbClr val="000000">
                      <a:alpha val="43137"/>
                    </a:srgbClr>
                  </a:outerShdw>
                </a:effectLst>
              </a:rPr>
              <a:t>Luke 18:7-8</a:t>
            </a:r>
          </a:p>
        </p:txBody>
      </p:sp>
      <p:sp>
        <p:nvSpPr>
          <p:cNvPr id="118790" name="TextBox 2"/>
          <p:cNvSpPr txBox="1">
            <a:spLocks noChangeArrowheads="1"/>
          </p:cNvSpPr>
          <p:nvPr/>
        </p:nvSpPr>
        <p:spPr bwMode="auto">
          <a:xfrm>
            <a:off x="609600" y="2003425"/>
            <a:ext cx="8474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a:latin typeface="Tahoma" panose="020B0604030504040204" pitchFamily="34" charset="0"/>
              </a:rPr>
              <a:t>Less I come and smite the land with a curse.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1143000"/>
          </a:xfrm>
        </p:spPr>
        <p:txBody>
          <a:bodyPr/>
          <a:lstStyle/>
          <a:p>
            <a:pPr>
              <a:defRPr/>
            </a:pPr>
            <a:r>
              <a:rPr lang="en-US" b="1" dirty="0" smtClean="0">
                <a:solidFill>
                  <a:schemeClr val="accent6">
                    <a:lumMod val="60000"/>
                    <a:lumOff val="40000"/>
                  </a:schemeClr>
                </a:solidFill>
              </a:rPr>
              <a:t>The Overarching Theme </a:t>
            </a:r>
            <a:br>
              <a:rPr lang="en-US" b="1" dirty="0" smtClean="0">
                <a:solidFill>
                  <a:schemeClr val="accent6">
                    <a:lumMod val="60000"/>
                    <a:lumOff val="40000"/>
                  </a:schemeClr>
                </a:solidFill>
              </a:rPr>
            </a:br>
            <a:r>
              <a:rPr lang="en-US" b="1" dirty="0" smtClean="0">
                <a:solidFill>
                  <a:schemeClr val="accent6">
                    <a:lumMod val="60000"/>
                    <a:lumOff val="40000"/>
                  </a:schemeClr>
                </a:solidFill>
              </a:rPr>
              <a:t>of Malachi</a:t>
            </a:r>
            <a:endParaRPr lang="en-US" b="1" dirty="0">
              <a:solidFill>
                <a:schemeClr val="accent6">
                  <a:lumMod val="60000"/>
                  <a:lumOff val="40000"/>
                </a:schemeClr>
              </a:solidFill>
            </a:endParaRPr>
          </a:p>
        </p:txBody>
      </p:sp>
      <p:sp>
        <p:nvSpPr>
          <p:cNvPr id="3" name="Content Placeholder 2"/>
          <p:cNvSpPr>
            <a:spLocks noGrp="1"/>
          </p:cNvSpPr>
          <p:nvPr>
            <p:ph idx="1"/>
          </p:nvPr>
        </p:nvSpPr>
        <p:spPr>
          <a:xfrm>
            <a:off x="76200" y="1371600"/>
            <a:ext cx="8991600" cy="5257800"/>
          </a:xfrm>
          <a:solidFill>
            <a:schemeClr val="tx1">
              <a:lumMod val="95000"/>
            </a:schemeClr>
          </a:solidFill>
        </p:spPr>
        <p:txBody>
          <a:bodyPr/>
          <a:lstStyle/>
          <a:p>
            <a:pPr marL="0" indent="0">
              <a:buClrTx/>
              <a:buSzPct val="100000"/>
              <a:buFont typeface="Wingdings" panose="05000000000000000000" pitchFamily="2" charset="2"/>
              <a:buNone/>
              <a:defRPr/>
            </a:pPr>
            <a:r>
              <a:rPr lang="en-US" sz="3600" b="1" dirty="0" smtClean="0">
                <a:solidFill>
                  <a:schemeClr val="accent4">
                    <a:lumMod val="10000"/>
                  </a:schemeClr>
                </a:solidFill>
                <a:effectLst>
                  <a:outerShdw blurRad="38100" dist="38100" dir="2700000" algn="tl">
                    <a:srgbClr val="000000">
                      <a:alpha val="43137"/>
                    </a:srgbClr>
                  </a:outerShdw>
                </a:effectLst>
                <a:latin typeface="Adobe Hebrew" panose="02040503050201020203" pitchFamily="18" charset="-79"/>
                <a:cs typeface="Adobe Hebrew" panose="02040503050201020203" pitchFamily="18" charset="-79"/>
              </a:rPr>
              <a:t>God loves us and wants to fellowship with us as we </a:t>
            </a:r>
            <a:r>
              <a:rPr lang="en-US" sz="3600" b="1" dirty="0" smtClean="0">
                <a:solidFill>
                  <a:srgbClr val="C00000"/>
                </a:solidFill>
                <a:effectLst>
                  <a:outerShdw blurRad="38100" dist="38100" dir="2700000" algn="tl">
                    <a:srgbClr val="000000">
                      <a:alpha val="43137"/>
                    </a:srgbClr>
                  </a:outerShdw>
                </a:effectLst>
                <a:latin typeface="Adobe Hebrew" panose="02040503050201020203" pitchFamily="18" charset="-79"/>
                <a:cs typeface="Adobe Hebrew" panose="02040503050201020203" pitchFamily="18" charset="-79"/>
              </a:rPr>
              <a:t>SERVE</a:t>
            </a:r>
            <a:r>
              <a:rPr lang="en-US" sz="3600" b="1" dirty="0" smtClean="0">
                <a:solidFill>
                  <a:schemeClr val="accent4">
                    <a:lumMod val="10000"/>
                  </a:schemeClr>
                </a:solidFill>
                <a:effectLst>
                  <a:outerShdw blurRad="38100" dist="38100" dir="2700000" algn="tl">
                    <a:srgbClr val="000000">
                      <a:alpha val="43137"/>
                    </a:srgbClr>
                  </a:outerShdw>
                </a:effectLst>
                <a:latin typeface="Adobe Hebrew" panose="02040503050201020203" pitchFamily="18" charset="-79"/>
                <a:cs typeface="Adobe Hebrew" panose="02040503050201020203" pitchFamily="18" charset="-79"/>
              </a:rPr>
              <a:t> Him in the work of reconciling lost, scattered humanity to Him. </a:t>
            </a:r>
          </a:p>
          <a:p>
            <a:pPr marL="0" indent="0">
              <a:buClrTx/>
              <a:buSzPct val="100000"/>
              <a:buFont typeface="Wingdings" panose="05000000000000000000" pitchFamily="2" charset="2"/>
              <a:buNone/>
              <a:defRPr/>
            </a:pPr>
            <a:endParaRPr lang="en-US" sz="2800" b="1" dirty="0" smtClean="0">
              <a:solidFill>
                <a:schemeClr val="accent4">
                  <a:lumMod val="10000"/>
                </a:schemeClr>
              </a:solidFill>
              <a:effectLst>
                <a:outerShdw blurRad="38100" dist="38100" dir="2700000" algn="tl">
                  <a:srgbClr val="000000">
                    <a:alpha val="43137"/>
                  </a:srgbClr>
                </a:outerShdw>
              </a:effectLst>
              <a:latin typeface="Adobe Hebrew" panose="02040503050201020203" pitchFamily="18" charset="-79"/>
              <a:cs typeface="Adobe Hebrew" panose="02040503050201020203" pitchFamily="18" charset="-79"/>
            </a:endParaRPr>
          </a:p>
          <a:p>
            <a:pPr marL="0" indent="0">
              <a:buClrTx/>
              <a:buSzPct val="100000"/>
              <a:buFont typeface="Wingdings" panose="05000000000000000000" pitchFamily="2" charset="2"/>
              <a:buNone/>
              <a:defRPr/>
            </a:pPr>
            <a:r>
              <a:rPr lang="en-US" sz="2800" b="1" dirty="0" smtClean="0">
                <a:solidFill>
                  <a:schemeClr val="accent4">
                    <a:lumMod val="10000"/>
                  </a:schemeClr>
                </a:solidFill>
                <a:effectLst>
                  <a:outerShdw blurRad="38100" dist="38100" dir="2700000" algn="tl">
                    <a:srgbClr val="000000">
                      <a:alpha val="43137"/>
                    </a:srgbClr>
                  </a:outerShdw>
                </a:effectLst>
                <a:latin typeface="Adobe Hebrew" panose="02040503050201020203" pitchFamily="18" charset="-79"/>
                <a:cs typeface="Adobe Hebrew" panose="02040503050201020203" pitchFamily="18" charset="-79"/>
              </a:rPr>
              <a:t>In Malachi’s day, God’s people doubted His love, broke fellowship, shirked responsibilities in the global enterprise of sharing His grace with lost, scattered humanity for His kingdom. When this happened they were not serving Him.</a:t>
            </a:r>
          </a:p>
          <a:p>
            <a:pPr marL="0" indent="0">
              <a:buClrTx/>
              <a:buSzPct val="100000"/>
              <a:buFont typeface="Wingdings" panose="05000000000000000000" pitchFamily="2" charset="2"/>
              <a:buNone/>
              <a:defRPr/>
            </a:pPr>
            <a:endParaRPr lang="en-US" sz="2800" b="1" dirty="0">
              <a:solidFill>
                <a:schemeClr val="accent4">
                  <a:lumMod val="10000"/>
                </a:schemeClr>
              </a:solidFill>
              <a:effectLst>
                <a:outerShdw blurRad="38100" dist="38100" dir="2700000" algn="tl">
                  <a:srgbClr val="000000">
                    <a:alpha val="43137"/>
                  </a:srgbClr>
                </a:outerShdw>
              </a:effectLst>
              <a:latin typeface="Adobe Hebrew" panose="02040503050201020203" pitchFamily="18" charset="-79"/>
              <a:cs typeface="Adobe Hebrew" panose="02040503050201020203" pitchFamily="18" charset="-79"/>
            </a:endParaRPr>
          </a:p>
          <a:p>
            <a:pPr marL="0" indent="0" algn="ctr">
              <a:buClrTx/>
              <a:buSzPct val="100000"/>
              <a:buFont typeface="Wingdings" panose="05000000000000000000" pitchFamily="2" charset="2"/>
              <a:buNone/>
              <a:defRPr/>
            </a:pPr>
            <a:r>
              <a:rPr lang="en-US" b="1" dirty="0" smtClean="0">
                <a:solidFill>
                  <a:srgbClr val="0070C0"/>
                </a:solidFill>
                <a:effectLst>
                  <a:outerShdw blurRad="38100" dist="38100" dir="2700000" algn="tl">
                    <a:srgbClr val="000000">
                      <a:alpha val="43137"/>
                    </a:srgbClr>
                  </a:outerShdw>
                </a:effectLst>
                <a:latin typeface="Adobe Hebrew" panose="02040503050201020203" pitchFamily="18" charset="-79"/>
                <a:cs typeface="Adobe Hebrew" panose="02040503050201020203" pitchFamily="18" charset="-79"/>
              </a:rPr>
              <a:t>The issue now is, What about us?</a:t>
            </a:r>
            <a:endParaRPr lang="en-US" b="1" dirty="0">
              <a:solidFill>
                <a:srgbClr val="0070C0"/>
              </a:solidFill>
              <a:effectLst>
                <a:outerShdw blurRad="38100" dist="38100" dir="2700000" algn="tl">
                  <a:srgbClr val="000000">
                    <a:alpha val="43137"/>
                  </a:srgbClr>
                </a:outerShdw>
              </a:effectLst>
              <a:latin typeface="Adobe Hebrew" panose="02040503050201020203" pitchFamily="18" charset="-79"/>
              <a:cs typeface="Adobe Hebrew" panose="02040503050201020203" pitchFamily="18" charset="-79"/>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941387"/>
          </a:xfrm>
          <a:solidFill>
            <a:srgbClr val="FFFF00"/>
          </a:solidFill>
        </p:spPr>
        <p:txBody>
          <a:bodyPr/>
          <a:lstStyle/>
          <a:p>
            <a:pPr>
              <a:defRPr/>
            </a:pPr>
            <a:r>
              <a:rPr lang="en-US" dirty="0" smtClean="0">
                <a:solidFill>
                  <a:schemeClr val="accent5">
                    <a:lumMod val="25000"/>
                  </a:schemeClr>
                </a:solidFill>
              </a:rPr>
              <a:t>Malachi in the New Testament</a:t>
            </a:r>
            <a:endParaRPr lang="en-US" dirty="0">
              <a:solidFill>
                <a:schemeClr val="accent5">
                  <a:lumMod val="25000"/>
                </a:schemeClr>
              </a:solidFill>
            </a:endParaRPr>
          </a:p>
        </p:txBody>
      </p:sp>
      <p:sp>
        <p:nvSpPr>
          <p:cNvPr id="3" name="Content Placeholder 2"/>
          <p:cNvSpPr>
            <a:spLocks noGrp="1"/>
          </p:cNvSpPr>
          <p:nvPr>
            <p:ph idx="1"/>
          </p:nvPr>
        </p:nvSpPr>
        <p:spPr>
          <a:xfrm>
            <a:off x="152400" y="1420813"/>
            <a:ext cx="8763000" cy="5056187"/>
          </a:xfrm>
        </p:spPr>
        <p:txBody>
          <a:bodyPr/>
          <a:lstStyle/>
          <a:p>
            <a:pPr marL="514350" indent="-514350">
              <a:buSzPct val="100000"/>
              <a:buFont typeface="+mj-lt"/>
              <a:buAutoNum type="arabicPeriod"/>
              <a:defRPr/>
            </a:pPr>
            <a:r>
              <a:rPr lang="en-US" b="1" dirty="0" smtClean="0">
                <a:solidFill>
                  <a:schemeClr val="accent6">
                    <a:lumMod val="60000"/>
                    <a:lumOff val="40000"/>
                  </a:schemeClr>
                </a:solidFill>
              </a:rPr>
              <a:t>Mal 1:2-3//Rom 9:13</a:t>
            </a:r>
          </a:p>
          <a:p>
            <a:pPr marL="971550" lvl="1" indent="-514350">
              <a:buSzPct val="100000"/>
              <a:buFont typeface="+mj-lt"/>
              <a:buAutoNum type="arabicPeriod"/>
              <a:defRPr/>
            </a:pPr>
            <a:r>
              <a:rPr lang="en-US" dirty="0" smtClean="0"/>
              <a:t>General or Specific with regard to historical setting? </a:t>
            </a:r>
            <a:r>
              <a:rPr lang="en-US" dirty="0" err="1"/>
              <a:t>i</a:t>
            </a:r>
            <a:r>
              <a:rPr lang="en-US" dirty="0" err="1" smtClean="0"/>
              <a:t>e</a:t>
            </a:r>
            <a:r>
              <a:rPr lang="en-US" dirty="0" smtClean="0"/>
              <a:t>; all time or a specific time?</a:t>
            </a:r>
          </a:p>
          <a:p>
            <a:pPr marL="971550" lvl="1" indent="-514350">
              <a:buSzPct val="100000"/>
              <a:buFont typeface="+mj-lt"/>
              <a:buAutoNum type="arabicPeriod"/>
              <a:defRPr/>
            </a:pPr>
            <a:r>
              <a:rPr lang="en-US" dirty="0" smtClean="0"/>
              <a:t>Election of Jacob over Esau?</a:t>
            </a:r>
          </a:p>
          <a:p>
            <a:pPr marL="971550" lvl="1" indent="-514350">
              <a:buSzPct val="100000"/>
              <a:buFont typeface="+mj-lt"/>
              <a:buAutoNum type="arabicPeriod"/>
              <a:defRPr/>
            </a:pPr>
            <a:r>
              <a:rPr lang="en-US" dirty="0" smtClean="0"/>
              <a:t>Election to Salvation or Service?</a:t>
            </a:r>
          </a:p>
          <a:p>
            <a:pPr marL="514350" indent="-514350">
              <a:buSzPct val="100000"/>
              <a:buFont typeface="+mj-lt"/>
              <a:buAutoNum type="arabicPeriod"/>
              <a:defRPr/>
            </a:pPr>
            <a:r>
              <a:rPr lang="en-US" b="1" dirty="0" smtClean="0">
                <a:solidFill>
                  <a:schemeClr val="accent6">
                    <a:lumMod val="60000"/>
                    <a:lumOff val="40000"/>
                  </a:schemeClr>
                </a:solidFill>
              </a:rPr>
              <a:t>Mal 3:1//Matt 11:10//Mk 1:2</a:t>
            </a:r>
            <a:r>
              <a:rPr lang="en-US" sz="2800" b="1" dirty="0" smtClean="0">
                <a:solidFill>
                  <a:schemeClr val="accent6">
                    <a:lumMod val="60000"/>
                    <a:lumOff val="40000"/>
                  </a:schemeClr>
                </a:solidFill>
              </a:rPr>
              <a:t>//</a:t>
            </a:r>
            <a:r>
              <a:rPr lang="en-US" b="1" dirty="0" smtClean="0">
                <a:solidFill>
                  <a:schemeClr val="accent6">
                    <a:lumMod val="60000"/>
                    <a:lumOff val="40000"/>
                  </a:schemeClr>
                </a:solidFill>
              </a:rPr>
              <a:t>Lk 7:27</a:t>
            </a:r>
          </a:p>
          <a:p>
            <a:pPr marL="971550" lvl="1" indent="-514350">
              <a:buSzPct val="100000"/>
              <a:buFont typeface="+mj-lt"/>
              <a:buAutoNum type="arabicPeriod"/>
              <a:defRPr/>
            </a:pPr>
            <a:r>
              <a:rPr lang="en-US" dirty="0" smtClean="0"/>
              <a:t>Matt 11:10 John the Baptist </a:t>
            </a:r>
            <a:r>
              <a:rPr lang="en-US" b="1" dirty="0" smtClean="0">
                <a:solidFill>
                  <a:srgbClr val="FFFF00"/>
                </a:solidFill>
              </a:rPr>
              <a:t>Matt 11:1-15</a:t>
            </a:r>
          </a:p>
          <a:p>
            <a:pPr marL="971550" lvl="1" indent="-514350">
              <a:buSzPct val="100000"/>
              <a:buFont typeface="+mj-lt"/>
              <a:buAutoNum type="arabicPeriod"/>
              <a:defRPr/>
            </a:pPr>
            <a:r>
              <a:rPr lang="en-US" dirty="0" smtClean="0"/>
              <a:t>Mk 1:2 John the Baptist </a:t>
            </a:r>
            <a:r>
              <a:rPr lang="en-US" b="1" dirty="0" smtClean="0">
                <a:solidFill>
                  <a:srgbClr val="FFFF00"/>
                </a:solidFill>
              </a:rPr>
              <a:t>Mk 1:1-14 </a:t>
            </a:r>
          </a:p>
          <a:p>
            <a:pPr marL="971550" lvl="1" indent="-514350">
              <a:buSzPct val="100000"/>
              <a:buFont typeface="+mj-lt"/>
              <a:buAutoNum type="arabicPeriod"/>
              <a:defRPr/>
            </a:pPr>
            <a:r>
              <a:rPr lang="en-US" dirty="0" smtClean="0"/>
              <a:t>Lk 7:27 John the Baptist </a:t>
            </a:r>
            <a:r>
              <a:rPr lang="en-US" b="1" dirty="0" smtClean="0">
                <a:solidFill>
                  <a:srgbClr val="FFFF00"/>
                </a:solidFill>
              </a:rPr>
              <a:t>Lk 7:18-30</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a:solidFill>
            <a:srgbClr val="FFFF00"/>
          </a:solidFill>
        </p:spPr>
        <p:txBody>
          <a:bodyPr/>
          <a:lstStyle/>
          <a:p>
            <a:pPr>
              <a:defRPr/>
            </a:pPr>
            <a:r>
              <a:rPr lang="en-US" dirty="0" smtClean="0">
                <a:solidFill>
                  <a:schemeClr val="accent5">
                    <a:lumMod val="25000"/>
                  </a:schemeClr>
                </a:solidFill>
              </a:rPr>
              <a:t>Malachi in the New Testament</a:t>
            </a:r>
            <a:endParaRPr lang="en-US" dirty="0">
              <a:solidFill>
                <a:schemeClr val="accent5">
                  <a:lumMod val="25000"/>
                </a:schemeClr>
              </a:solidFill>
            </a:endParaRPr>
          </a:p>
        </p:txBody>
      </p:sp>
      <p:sp>
        <p:nvSpPr>
          <p:cNvPr id="3" name="Content Placeholder 2"/>
          <p:cNvSpPr>
            <a:spLocks noGrp="1"/>
          </p:cNvSpPr>
          <p:nvPr>
            <p:ph idx="1"/>
          </p:nvPr>
        </p:nvSpPr>
        <p:spPr>
          <a:xfrm>
            <a:off x="457200" y="1219200"/>
            <a:ext cx="8229600" cy="5410200"/>
          </a:xfrm>
        </p:spPr>
        <p:txBody>
          <a:bodyPr/>
          <a:lstStyle/>
          <a:p>
            <a:pPr marL="514350" indent="-514350">
              <a:buSzPct val="100000"/>
              <a:buFont typeface="+mj-lt"/>
              <a:buAutoNum type="arabicPeriod" startAt="3"/>
              <a:defRPr/>
            </a:pPr>
            <a:r>
              <a:rPr lang="en-US" b="1" dirty="0" smtClean="0">
                <a:solidFill>
                  <a:schemeClr val="accent6">
                    <a:lumMod val="60000"/>
                    <a:lumOff val="40000"/>
                  </a:schemeClr>
                </a:solidFill>
              </a:rPr>
              <a:t>Mal 3:17//1 Pet 2:9</a:t>
            </a:r>
          </a:p>
          <a:p>
            <a:pPr marL="914400" lvl="1" indent="-514350">
              <a:buSzPct val="100000"/>
              <a:buFont typeface="Wingdings" panose="05000000000000000000" pitchFamily="2" charset="2"/>
              <a:buChar char="Ø"/>
              <a:defRPr/>
            </a:pPr>
            <a:r>
              <a:rPr lang="en-US" dirty="0" smtClean="0"/>
              <a:t>Own possession or peculiar people, </a:t>
            </a:r>
            <a:r>
              <a:rPr lang="he-IL" sz="3200" dirty="0"/>
              <a:t>סְגֻלָּה</a:t>
            </a:r>
            <a:r>
              <a:rPr lang="he-IL" dirty="0"/>
              <a:t> </a:t>
            </a:r>
            <a:r>
              <a:rPr lang="en-US" i="1" dirty="0" err="1" smtClean="0"/>
              <a:t>segullah</a:t>
            </a:r>
            <a:r>
              <a:rPr lang="en-US" dirty="0" smtClean="0"/>
              <a:t> (Mal 3:17)</a:t>
            </a:r>
          </a:p>
          <a:p>
            <a:pPr marL="514350" indent="-514350">
              <a:buSzPct val="100000"/>
              <a:buFont typeface="+mj-lt"/>
              <a:buAutoNum type="arabicPeriod" startAt="3"/>
              <a:defRPr/>
            </a:pPr>
            <a:r>
              <a:rPr lang="en-US" b="1" dirty="0" smtClean="0">
                <a:solidFill>
                  <a:schemeClr val="accent6">
                    <a:lumMod val="60000"/>
                    <a:lumOff val="40000"/>
                  </a:schemeClr>
                </a:solidFill>
              </a:rPr>
              <a:t>Mal 4:6//Lk 1:17</a:t>
            </a:r>
          </a:p>
          <a:p>
            <a:pPr marL="914400" lvl="1" indent="-514350">
              <a:buSzPct val="100000"/>
              <a:buFont typeface="Wingdings" panose="05000000000000000000" pitchFamily="2" charset="2"/>
              <a:buChar char="Ø"/>
              <a:defRPr/>
            </a:pPr>
            <a:r>
              <a:rPr lang="en-US" dirty="0" smtClean="0"/>
              <a:t>Turning the heart of the children and the fathers towards each other</a:t>
            </a:r>
          </a:p>
          <a:p>
            <a:pPr marL="1314450" lvl="2" indent="-514350">
              <a:buClr>
                <a:schemeClr val="bg1">
                  <a:lumMod val="60000"/>
                  <a:lumOff val="40000"/>
                </a:schemeClr>
              </a:buClr>
              <a:buSzPct val="100000"/>
              <a:buFont typeface="+mj-lt"/>
              <a:buAutoNum type="alphaLcParenR"/>
              <a:defRPr/>
            </a:pPr>
            <a:r>
              <a:rPr lang="en-US" dirty="0" smtClean="0"/>
              <a:t>Heart of the fathers-implied neglect or abuse</a:t>
            </a:r>
          </a:p>
          <a:p>
            <a:pPr marL="1314450" lvl="2" indent="-514350">
              <a:buClr>
                <a:schemeClr val="bg1">
                  <a:lumMod val="60000"/>
                  <a:lumOff val="40000"/>
                </a:schemeClr>
              </a:buClr>
              <a:buSzPct val="100000"/>
              <a:buFont typeface="+mj-lt"/>
              <a:buAutoNum type="alphaLcParenR"/>
              <a:defRPr/>
            </a:pPr>
            <a:r>
              <a:rPr lang="en-US" dirty="0" smtClean="0"/>
              <a:t>Heart of the children-implied disobedience and disrespect</a:t>
            </a:r>
          </a:p>
          <a:p>
            <a:pPr marL="514350" indent="-514350">
              <a:buClr>
                <a:schemeClr val="bg1">
                  <a:lumMod val="60000"/>
                  <a:lumOff val="40000"/>
                </a:schemeClr>
              </a:buClr>
              <a:buSzPct val="100000"/>
              <a:buFont typeface="+mj-lt"/>
              <a:buAutoNum type="arabicPeriod" startAt="5"/>
              <a:defRPr/>
            </a:pPr>
            <a:r>
              <a:rPr lang="en-US" b="1" dirty="0" smtClean="0">
                <a:solidFill>
                  <a:schemeClr val="accent6">
                    <a:lumMod val="60000"/>
                    <a:lumOff val="40000"/>
                  </a:schemeClr>
                </a:solidFill>
              </a:rPr>
              <a:t>Mal 4:5-6</a:t>
            </a:r>
            <a:r>
              <a:rPr lang="en-US" b="1" dirty="0">
                <a:solidFill>
                  <a:schemeClr val="accent6">
                    <a:lumMod val="60000"/>
                    <a:lumOff val="40000"/>
                  </a:schemeClr>
                </a:solidFill>
              </a:rPr>
              <a:t>//Matt </a:t>
            </a:r>
            <a:r>
              <a:rPr lang="en-US" b="1" dirty="0" smtClean="0">
                <a:solidFill>
                  <a:schemeClr val="accent6">
                    <a:lumMod val="60000"/>
                    <a:lumOff val="40000"/>
                  </a:schemeClr>
                </a:solidFill>
              </a:rPr>
              <a:t>17:10-11 </a:t>
            </a:r>
          </a:p>
          <a:p>
            <a:pPr marL="914400" lvl="1" indent="-514350">
              <a:buClr>
                <a:schemeClr val="bg1">
                  <a:lumMod val="60000"/>
                  <a:lumOff val="40000"/>
                </a:schemeClr>
              </a:buClr>
              <a:buSzPct val="100000"/>
              <a:buFont typeface="Wingdings" panose="05000000000000000000" pitchFamily="2" charset="2"/>
              <a:buChar char="Ø"/>
              <a:defRPr/>
            </a:pPr>
            <a:r>
              <a:rPr lang="en-US" dirty="0" smtClean="0"/>
              <a:t>Elijah’s restoration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Balance</Template>
  <TotalTime>2626</TotalTime>
  <Words>5776</Words>
  <Application>Microsoft Office PowerPoint</Application>
  <PresentationFormat>On-screen Show (4:3)</PresentationFormat>
  <Paragraphs>580</Paragraphs>
  <Slides>69</Slides>
  <Notes>34</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69</vt:i4>
      </vt:variant>
    </vt:vector>
  </HeadingPairs>
  <TitlesOfParts>
    <vt:vector size="83" baseType="lpstr">
      <vt:lpstr>Adobe Hebrew</vt:lpstr>
      <vt:lpstr>Adobe Thai</vt:lpstr>
      <vt:lpstr>Arial</vt:lpstr>
      <vt:lpstr>Book Antiqua</vt:lpstr>
      <vt:lpstr>Bookman Old Style</vt:lpstr>
      <vt:lpstr>Bwhebb</vt:lpstr>
      <vt:lpstr>Calibri</vt:lpstr>
      <vt:lpstr>SBL Hebrew</vt:lpstr>
      <vt:lpstr>Symbol</vt:lpstr>
      <vt:lpstr>Tahoma</vt:lpstr>
      <vt:lpstr>Times New Roman</vt:lpstr>
      <vt:lpstr>Wingdings</vt:lpstr>
      <vt:lpstr>Balance</vt:lpstr>
      <vt:lpstr>Office Theme</vt:lpstr>
      <vt:lpstr>Malachi: the Canonical and Historical Context THE MINOR PROPHETS THE BOOK OF THE 12</vt:lpstr>
      <vt:lpstr>PowerPoint Presentation</vt:lpstr>
      <vt:lpstr>PowerPoint Presentation</vt:lpstr>
      <vt:lpstr>The Book of Malachi At-A-Glance</vt:lpstr>
      <vt:lpstr>A Quick Notice</vt:lpstr>
      <vt:lpstr>Online Resources </vt:lpstr>
      <vt:lpstr>The Overarching Theme  of Malachi</vt:lpstr>
      <vt:lpstr>Malachi in the New Testament</vt:lpstr>
      <vt:lpstr>Malachi in the New Testament</vt:lpstr>
      <vt:lpstr>STUDYING PROPHECY</vt:lpstr>
      <vt:lpstr>Historical Context of Malachi</vt:lpstr>
      <vt:lpstr>FUNCTIONS OF the PROPHETS</vt:lpstr>
      <vt:lpstr>Why Minor?</vt:lpstr>
      <vt:lpstr>THE MINOR PROPHETS</vt:lpstr>
      <vt:lpstr>Characteristics of 8th Century  Israel and Judah</vt:lpstr>
      <vt:lpstr>PowerPoint Presentation</vt:lpstr>
      <vt:lpstr>PowerPoint Presentation</vt:lpstr>
      <vt:lpstr>Post-Exilic Prophets</vt:lpstr>
      <vt:lpstr>Key Aspects of the Post-Exilic Period</vt:lpstr>
      <vt:lpstr>Key Aspects of the Post-Exilic Period  in Malachi</vt:lpstr>
      <vt:lpstr>Key Aspects of the Post-Exilic Period   in Malachi</vt:lpstr>
      <vt:lpstr>Malachi’s Method: Conveying the Lord’s Displeasure with Apathy</vt:lpstr>
      <vt:lpstr>E. Ray Clendenen,NAC, Malachi, p. 242</vt:lpstr>
      <vt:lpstr>E. Ray Clendenen,NAC, Malachi, p. 242</vt:lpstr>
      <vt:lpstr>E. Ray Clendenen,NAC, Malachi, p. 242</vt:lpstr>
      <vt:lpstr>Yahweh’s 6 Assertions to Israel (post-exilic Judah) in Malachi</vt:lpstr>
      <vt:lpstr>Judah’s 6 Remonstrances (Protests) in Malachi</vt:lpstr>
      <vt:lpstr> יְהוָה צְבָאוֹת </vt:lpstr>
      <vt:lpstr> Things Pertaining to  Yahweh in Malachi</vt:lpstr>
      <vt:lpstr> Names for God</vt:lpstr>
      <vt:lpstr> Things Pertaining to God  in Malachi</vt:lpstr>
      <vt:lpstr>Election to/Covenant of Service*</vt:lpstr>
      <vt:lpstr>Relationships in Malachi Malachi’s Message in a Picture</vt:lpstr>
      <vt:lpstr>God’s Word as a Burden</vt:lpstr>
      <vt:lpstr>God’s Love and Hate</vt:lpstr>
      <vt:lpstr>God’s Work of Redemption &amp; Judgment</vt:lpstr>
      <vt:lpstr>God’s Assessment of His Priests</vt:lpstr>
      <vt:lpstr>God’s Assessment of His Priests</vt:lpstr>
      <vt:lpstr>God’s Assessment of His Priests</vt:lpstr>
      <vt:lpstr>The Corrupted Covenant of Levi</vt:lpstr>
      <vt:lpstr>The Corrupted Covenant of Levi</vt:lpstr>
      <vt:lpstr>The Corrupted Covenant of Levi</vt:lpstr>
      <vt:lpstr>The Corrupted Covenant of Levi</vt:lpstr>
      <vt:lpstr>The Corrupted Covenant of Levi</vt:lpstr>
      <vt:lpstr>Faithlessness</vt:lpstr>
      <vt:lpstr>Faithlessness</vt:lpstr>
      <vt:lpstr>The Importance of Justice</vt:lpstr>
      <vt:lpstr>The Importance of Justice</vt:lpstr>
      <vt:lpstr>The Importance of Justice</vt:lpstr>
      <vt:lpstr>The Connection between Living and Livelihood</vt:lpstr>
      <vt:lpstr>Choosing to Overcome Complacency</vt:lpstr>
      <vt:lpstr>Choosing to Overcome Complacency</vt:lpstr>
      <vt:lpstr>Other Special Terms in Malachi</vt:lpstr>
      <vt:lpstr>Moving Money, Finding God</vt:lpstr>
      <vt:lpstr>Special Terms in Malachi</vt:lpstr>
      <vt:lpstr>Special Terms in Malachi</vt:lpstr>
      <vt:lpstr>Special Terms in Malachi</vt:lpstr>
      <vt:lpstr>Matthew Henry’s Summary of Malachi 3:7-12</vt:lpstr>
      <vt:lpstr>“Talking Bad About God”</vt:lpstr>
      <vt:lpstr>God’s Book of Remembrance</vt:lpstr>
      <vt:lpstr>God’s Book of Remembrance</vt:lpstr>
      <vt:lpstr>God’s Book of Remembrance</vt:lpstr>
      <vt:lpstr>3 Results of Writing God’s  Book of Remembrance 3:16-18</vt:lpstr>
      <vt:lpstr>Special Terms in Malachi</vt:lpstr>
      <vt:lpstr>Other Special Terms in Malachi</vt:lpstr>
      <vt:lpstr>The Coming Day of Reversal</vt:lpstr>
      <vt:lpstr>The Coming Day of Reversal</vt:lpstr>
      <vt:lpstr>Special Terms in Malachi</vt:lpstr>
      <vt:lpstr>פֶּן־אָבוֹא וְהִכֵּיתִי אֶת־הָאָרֶץ חֵרֶם </vt:lpstr>
    </vt:vector>
  </TitlesOfParts>
  <Company>First Baptist Church, Columbia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NEVI’IM QATONIM THE MINOR PROPHETS THE BOOK OF THE 12</dc:title>
  <dc:creator>FBC</dc:creator>
  <cp:lastModifiedBy>Wayne VanHorn</cp:lastModifiedBy>
  <cp:revision>157</cp:revision>
  <dcterms:created xsi:type="dcterms:W3CDTF">2003-10-09T13:35:01Z</dcterms:created>
  <dcterms:modified xsi:type="dcterms:W3CDTF">2017-01-02T11:15:47Z</dcterms:modified>
</cp:coreProperties>
</file>